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685" r:id="rId2"/>
    <p:sldId id="631" r:id="rId3"/>
    <p:sldId id="769" r:id="rId4"/>
    <p:sldId id="1026" r:id="rId5"/>
    <p:sldId id="635" r:id="rId6"/>
    <p:sldId id="667" r:id="rId7"/>
    <p:sldId id="664" r:id="rId8"/>
    <p:sldId id="665" r:id="rId9"/>
    <p:sldId id="728" r:id="rId10"/>
    <p:sldId id="673" r:id="rId11"/>
    <p:sldId id="770" r:id="rId12"/>
    <p:sldId id="773" r:id="rId13"/>
    <p:sldId id="774" r:id="rId14"/>
    <p:sldId id="775" r:id="rId15"/>
    <p:sldId id="776" r:id="rId16"/>
    <p:sldId id="777" r:id="rId17"/>
    <p:sldId id="778" r:id="rId18"/>
    <p:sldId id="779" r:id="rId19"/>
    <p:sldId id="780" r:id="rId20"/>
    <p:sldId id="781" r:id="rId21"/>
    <p:sldId id="782" r:id="rId22"/>
    <p:sldId id="1149" r:id="rId23"/>
    <p:sldId id="783" r:id="rId24"/>
    <p:sldId id="784" r:id="rId25"/>
    <p:sldId id="786" r:id="rId26"/>
    <p:sldId id="787" r:id="rId27"/>
    <p:sldId id="788" r:id="rId28"/>
    <p:sldId id="789" r:id="rId29"/>
    <p:sldId id="790" r:id="rId30"/>
    <p:sldId id="804" r:id="rId31"/>
    <p:sldId id="805" r:id="rId32"/>
    <p:sldId id="806" r:id="rId33"/>
    <p:sldId id="807" r:id="rId34"/>
    <p:sldId id="808" r:id="rId35"/>
    <p:sldId id="809" r:id="rId36"/>
    <p:sldId id="799" r:id="rId37"/>
    <p:sldId id="800" r:id="rId38"/>
    <p:sldId id="798" r:id="rId39"/>
    <p:sldId id="801" r:id="rId40"/>
    <p:sldId id="802" r:id="rId41"/>
    <p:sldId id="803" r:id="rId42"/>
    <p:sldId id="810" r:id="rId43"/>
    <p:sldId id="823" r:id="rId44"/>
    <p:sldId id="824" r:id="rId45"/>
    <p:sldId id="825" r:id="rId46"/>
    <p:sldId id="826" r:id="rId47"/>
    <p:sldId id="827" r:id="rId48"/>
    <p:sldId id="828" r:id="rId49"/>
    <p:sldId id="829" r:id="rId50"/>
    <p:sldId id="830" r:id="rId51"/>
    <p:sldId id="811" r:id="rId52"/>
    <p:sldId id="812" r:id="rId53"/>
    <p:sldId id="879" r:id="rId54"/>
    <p:sldId id="1033" r:id="rId55"/>
    <p:sldId id="1034" r:id="rId56"/>
    <p:sldId id="916" r:id="rId57"/>
    <p:sldId id="1028" r:id="rId58"/>
    <p:sldId id="1151" r:id="rId59"/>
    <p:sldId id="1152" r:id="rId60"/>
    <p:sldId id="816" r:id="rId61"/>
    <p:sldId id="817" r:id="rId62"/>
    <p:sldId id="1150" r:id="rId63"/>
    <p:sldId id="1035" r:id="rId64"/>
    <p:sldId id="1153" r:id="rId65"/>
    <p:sldId id="1036" r:id="rId66"/>
    <p:sldId id="813" r:id="rId67"/>
    <p:sldId id="1037" r:id="rId68"/>
    <p:sldId id="839" r:id="rId69"/>
    <p:sldId id="669" r:id="rId70"/>
    <p:sldId id="840" r:id="rId71"/>
    <p:sldId id="841" r:id="rId72"/>
    <p:sldId id="842" r:id="rId73"/>
    <p:sldId id="843" r:id="rId74"/>
    <p:sldId id="844" r:id="rId75"/>
    <p:sldId id="845" r:id="rId76"/>
    <p:sldId id="846" r:id="rId77"/>
    <p:sldId id="847" r:id="rId78"/>
    <p:sldId id="848" r:id="rId79"/>
    <p:sldId id="849" r:id="rId80"/>
    <p:sldId id="850" r:id="rId81"/>
    <p:sldId id="851" r:id="rId82"/>
    <p:sldId id="852" r:id="rId83"/>
    <p:sldId id="853" r:id="rId84"/>
    <p:sldId id="854" r:id="rId85"/>
    <p:sldId id="855" r:id="rId86"/>
    <p:sldId id="856" r:id="rId87"/>
    <p:sldId id="1038" r:id="rId88"/>
    <p:sldId id="677" r:id="rId89"/>
    <p:sldId id="679" r:id="rId90"/>
    <p:sldId id="1039" r:id="rId91"/>
    <p:sldId id="1040" r:id="rId92"/>
    <p:sldId id="713" r:id="rId93"/>
    <p:sldId id="1029" r:id="rId94"/>
    <p:sldId id="714" r:id="rId95"/>
    <p:sldId id="1030" r:id="rId96"/>
    <p:sldId id="715" r:id="rId97"/>
    <p:sldId id="1031" r:id="rId98"/>
    <p:sldId id="717" r:id="rId99"/>
    <p:sldId id="633" r:id="rId100"/>
    <p:sldId id="724" r:id="rId101"/>
    <p:sldId id="1041" r:id="rId102"/>
    <p:sldId id="1146" r:id="rId103"/>
    <p:sldId id="1042" r:id="rId104"/>
    <p:sldId id="719" r:id="rId105"/>
    <p:sldId id="1043" r:id="rId106"/>
    <p:sldId id="1147" r:id="rId107"/>
    <p:sldId id="738" r:id="rId108"/>
    <p:sldId id="751" r:id="rId109"/>
    <p:sldId id="1148" r:id="rId110"/>
    <p:sldId id="1044" r:id="rId111"/>
    <p:sldId id="1045" r:id="rId112"/>
    <p:sldId id="1046" r:id="rId113"/>
    <p:sldId id="1142" r:id="rId114"/>
    <p:sldId id="1143" r:id="rId115"/>
    <p:sldId id="1144" r:id="rId116"/>
    <p:sldId id="1145" r:id="rId117"/>
    <p:sldId id="1047" r:id="rId118"/>
    <p:sldId id="748" r:id="rId119"/>
    <p:sldId id="707"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08" d="100"/>
          <a:sy n="108" d="100"/>
        </p:scale>
        <p:origin x="-636"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291A5-D067-4192-9A89-5FC5CFC3DCD8}" type="datetimeFigureOut">
              <a:rPr lang="zh-CN" altLang="en-US" smtClean="0"/>
              <a:pPr/>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721C3-324E-4F70-B41C-F4C33D2D1DED}" type="slidenum">
              <a:rPr lang="zh-CN" altLang="en-US" smtClean="0"/>
              <a:pPr/>
              <a:t>‹#›</a:t>
            </a:fld>
            <a:endParaRPr lang="zh-CN" altLang="en-US"/>
          </a:p>
        </p:txBody>
      </p:sp>
    </p:spTree>
    <p:extLst>
      <p:ext uri="{BB962C8B-B14F-4D97-AF65-F5344CB8AC3E}">
        <p14:creationId xmlns:p14="http://schemas.microsoft.com/office/powerpoint/2010/main" xmlns="" val="50632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811519-70D6-4CA8-9DAF-93AB88D98F49}" type="slidenum">
              <a:rPr lang="zh-CN" altLang="en-US" smtClean="0"/>
              <a:pPr/>
              <a:t>115</a:t>
            </a:fld>
            <a:endParaRPr lang="zh-CN" altLang="en-US"/>
          </a:p>
        </p:txBody>
      </p:sp>
    </p:spTree>
    <p:extLst>
      <p:ext uri="{BB962C8B-B14F-4D97-AF65-F5344CB8AC3E}">
        <p14:creationId xmlns:p14="http://schemas.microsoft.com/office/powerpoint/2010/main" xmlns="" val="342564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504E0DE-6B14-46E1-A4D9-E9D96F65A6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18A6BCEF-BE0D-42B6-AAAE-50EF89974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9C67EFCD-E4C6-4759-AE48-9AFA7B4BA954}"/>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5" name="页脚占位符 4">
            <a:extLst>
              <a:ext uri="{FF2B5EF4-FFF2-40B4-BE49-F238E27FC236}">
                <a16:creationId xmlns:a16="http://schemas.microsoft.com/office/drawing/2014/main" xmlns="" id="{A3A189B5-4484-4321-BC0F-EBB1197F2C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612062F-D9AE-434F-9873-107B1088E1C7}"/>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935759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933CFA-3862-4713-A3F0-B3ED2B223D5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743B44C-C54A-4F28-BAEE-B3714D66CF3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17FEF23-AD59-40FA-8AC3-9ADB26435FF5}"/>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5" name="页脚占位符 4">
            <a:extLst>
              <a:ext uri="{FF2B5EF4-FFF2-40B4-BE49-F238E27FC236}">
                <a16:creationId xmlns:a16="http://schemas.microsoft.com/office/drawing/2014/main" xmlns="" id="{B1D42F2A-EBA1-41D7-910B-3F9C531113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8AE6DA4-1D56-4C1B-A976-48711F6E6182}"/>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2346245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A2F841E-D463-47C4-A3A9-B276ACE1E0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EAAB2326-8E14-4874-9782-F3ED22C8CBA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93652ED-5833-4082-AA45-B317944C7195}"/>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5" name="页脚占位符 4">
            <a:extLst>
              <a:ext uri="{FF2B5EF4-FFF2-40B4-BE49-F238E27FC236}">
                <a16:creationId xmlns:a16="http://schemas.microsoft.com/office/drawing/2014/main" xmlns="" id="{4AE541C8-BE1D-40C8-AC4C-20A4716252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09163AF-3E9B-4376-BCDB-6AECE670BAEA}"/>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1080593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Freeform 5"/>
          <p:cNvSpPr>
            <a:spLocks noChangeAspect="1"/>
          </p:cNvSpPr>
          <p:nvPr userDrawn="1"/>
        </p:nvSpPr>
        <p:spPr bwMode="auto">
          <a:xfrm>
            <a:off x="239349" y="213599"/>
            <a:ext cx="566344" cy="566341"/>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chemeClr val="accent2"/>
          </a:solidFill>
          <a:ln>
            <a:noFill/>
          </a:ln>
          <a:effectLst/>
        </p:spPr>
        <p:txBody>
          <a:bodyPr vert="horz" wrap="square" lIns="72683" tIns="36341" rIns="72683" bIns="36341" numCol="1" anchor="t" anchorCtr="0" compatLnSpc="1"/>
          <a:lstStyle/>
          <a:p>
            <a:endParaRPr lang="zh-CN" altLang="en-US" sz="1100" dirty="0"/>
          </a:p>
        </p:txBody>
      </p:sp>
      <p:cxnSp>
        <p:nvCxnSpPr>
          <p:cNvPr id="4" name="直接连接符 3"/>
          <p:cNvCxnSpPr/>
          <p:nvPr/>
        </p:nvCxnSpPr>
        <p:spPr>
          <a:xfrm>
            <a:off x="805693" y="740702"/>
            <a:ext cx="110568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0038348" y="252836"/>
            <a:ext cx="1824203" cy="487869"/>
          </a:xfrm>
          <a:prstGeom prst="rect">
            <a:avLst/>
          </a:prstGeom>
        </p:spPr>
      </p:pic>
      <p:sp>
        <p:nvSpPr>
          <p:cNvPr id="5" name="标题 5"/>
          <p:cNvSpPr txBox="1"/>
          <p:nvPr userDrawn="1"/>
        </p:nvSpPr>
        <p:spPr>
          <a:xfrm>
            <a:off x="856332" y="356661"/>
            <a:ext cx="5527701" cy="384043"/>
          </a:xfrm>
          <a:prstGeom prst="rect">
            <a:avLst/>
          </a:prstGeom>
        </p:spPr>
        <p:txBody>
          <a:bodyPr lIns="98466" tIns="49233" rIns="98466" bIns="49233">
            <a:normAutofit lnSpcReduction="10000"/>
          </a:bodyPr>
          <a:lstStyle>
            <a:lvl1pPr algn="l" defTabSz="815340" rtl="0" eaLnBrk="0" fontAlgn="base" hangingPunct="0">
              <a:spcBef>
                <a:spcPct val="0"/>
              </a:spcBef>
              <a:spcAft>
                <a:spcPct val="0"/>
              </a:spcAft>
              <a:defRPr sz="2800" kern="1200">
                <a:solidFill>
                  <a:schemeClr val="bg1"/>
                </a:solidFill>
                <a:latin typeface="华文细黑" panose="02010600040101010101" pitchFamily="2" charset="-122"/>
                <a:ea typeface="华文细黑" panose="02010600040101010101" pitchFamily="2" charset="-122"/>
                <a:cs typeface="+mj-cs"/>
              </a:defRPr>
            </a:lvl1pPr>
            <a:lvl2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2pPr>
            <a:lvl3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3pPr>
            <a:lvl4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4pPr>
            <a:lvl5pPr algn="l" defTabSz="815340" rtl="0" eaLnBrk="0" fontAlgn="base" hangingPunct="0">
              <a:spcBef>
                <a:spcPct val="0"/>
              </a:spcBef>
              <a:spcAft>
                <a:spcPct val="0"/>
              </a:spcAft>
              <a:defRPr sz="2800">
                <a:solidFill>
                  <a:schemeClr val="bg1"/>
                </a:solidFill>
                <a:latin typeface="华文细黑" panose="02010600040101010101" pitchFamily="2" charset="-122"/>
                <a:ea typeface="华文细黑" panose="02010600040101010101" pitchFamily="2" charset="-122"/>
              </a:defRPr>
            </a:lvl5pPr>
            <a:lvl6pPr marL="4572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6pPr>
            <a:lvl7pPr marL="914400"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7pPr>
            <a:lvl8pPr marL="13709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8pPr>
            <a:lvl9pPr marL="1828165" algn="l" rtl="0" fontAlgn="base">
              <a:spcBef>
                <a:spcPct val="0"/>
              </a:spcBef>
              <a:spcAft>
                <a:spcPct val="0"/>
              </a:spcAft>
              <a:defRPr sz="3200">
                <a:solidFill>
                  <a:schemeClr val="bg1"/>
                </a:solidFill>
                <a:latin typeface="华文细黑" panose="02010600040101010101" pitchFamily="2" charset="-122"/>
                <a:ea typeface="华文细黑" panose="02010600040101010101" pitchFamily="2" charset="-122"/>
              </a:defRPr>
            </a:lvl9pPr>
          </a:lstStyle>
          <a:p>
            <a:pPr>
              <a:lnSpc>
                <a:spcPct val="120000"/>
              </a:lnSpc>
            </a:pPr>
            <a:r>
              <a:rPr lang="zh-CN" altLang="en-US" sz="1700" b="1" dirty="0">
                <a:solidFill>
                  <a:schemeClr val="accent2"/>
                </a:solidFill>
                <a:latin typeface="微软雅黑" panose="020B0503020204020204" pitchFamily="34" charset="-122"/>
                <a:ea typeface="微软雅黑" panose="020B0503020204020204" pitchFamily="34" charset="-122"/>
              </a:rPr>
              <a:t>第十章  “五位一体”的总体布局</a:t>
            </a:r>
          </a:p>
        </p:txBody>
      </p:sp>
    </p:spTree>
    <p:extLst>
      <p:ext uri="{BB962C8B-B14F-4D97-AF65-F5344CB8AC3E}">
        <p14:creationId xmlns:p14="http://schemas.microsoft.com/office/powerpoint/2010/main" xmlns="" val="154598915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D946FDF-F9BE-49FE-B905-90A07ABA74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127A199-36CC-443D-A8F7-AA035622ABA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4ADFCFC-58DB-4451-A73E-5004817F133B}"/>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5" name="页脚占位符 4">
            <a:extLst>
              <a:ext uri="{FF2B5EF4-FFF2-40B4-BE49-F238E27FC236}">
                <a16:creationId xmlns:a16="http://schemas.microsoft.com/office/drawing/2014/main" xmlns="" id="{5F9A6DC8-5787-43D3-AD0E-4BA8C354AA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9923BF9-422D-48E5-8418-06BE2FC5EB17}"/>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174409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274384-E7B5-4F9D-AF55-B6AEE1DEE01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CE721114-B702-4363-98B0-0BD5973DCC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81DD7484-56F6-4231-AB8F-944D8BE80DE9}"/>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5" name="页脚占位符 4">
            <a:extLst>
              <a:ext uri="{FF2B5EF4-FFF2-40B4-BE49-F238E27FC236}">
                <a16:creationId xmlns:a16="http://schemas.microsoft.com/office/drawing/2014/main" xmlns="" id="{26037448-0421-4CFF-B071-33A5413266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878152A1-5A3F-47C1-9008-B946E88AF4AD}"/>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292388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0A1B0A3-8E9C-499F-B584-55269D9EBB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622C85CB-CDA6-4A40-A363-CD98EA6C4AF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FE2120B9-91FA-4956-9B73-45298878D61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ABEA880E-0C69-4128-BD92-16F868DF9CD1}"/>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6" name="页脚占位符 5">
            <a:extLst>
              <a:ext uri="{FF2B5EF4-FFF2-40B4-BE49-F238E27FC236}">
                <a16:creationId xmlns:a16="http://schemas.microsoft.com/office/drawing/2014/main" xmlns="" id="{DD2F3D15-AE1F-49E7-84D7-92C467A00B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D776154-8108-4835-A065-9EC45F00E8CC}"/>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2286649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CF1C41-7BA4-4988-BC74-6F9C042A53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EC8E19F7-B163-42B0-B975-C3F830D9C4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9CDB768C-51A2-49BD-BF7B-81593EB940E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76DFA313-5483-496C-9DB8-1423C0B0C5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87A1EEC-65F0-4D41-B018-DEA8F32BEBD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6454C9C2-426A-423D-8190-D29B4B95BA46}"/>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8" name="页脚占位符 7">
            <a:extLst>
              <a:ext uri="{FF2B5EF4-FFF2-40B4-BE49-F238E27FC236}">
                <a16:creationId xmlns:a16="http://schemas.microsoft.com/office/drawing/2014/main" xmlns="" id="{23E38B8E-27C8-4B41-8DDA-D92E8F5096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EDDAB10-C6A9-44CD-8426-797B63C83F05}"/>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81916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BD86F5-1FAC-46BC-9DA6-E0F70A6FEC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CB8666BF-70D7-4BFB-B80A-4EFA9593B16B}"/>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4" name="页脚占位符 3">
            <a:extLst>
              <a:ext uri="{FF2B5EF4-FFF2-40B4-BE49-F238E27FC236}">
                <a16:creationId xmlns:a16="http://schemas.microsoft.com/office/drawing/2014/main" xmlns="" id="{85839BCC-FC99-4166-B8FF-AA69EE8A8E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A3080E7F-4AFA-4EF5-B6C9-1DC33A106C8B}"/>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2699153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3986C11-3E5E-49D2-8F7B-05564FC1FF23}"/>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3" name="页脚占位符 2">
            <a:extLst>
              <a:ext uri="{FF2B5EF4-FFF2-40B4-BE49-F238E27FC236}">
                <a16:creationId xmlns:a16="http://schemas.microsoft.com/office/drawing/2014/main" xmlns="" id="{55957A01-D724-4D7F-8E71-29D443F0790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19BBC2F-A15A-4D9D-B37B-251061652524}"/>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540809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95942E-C78D-4558-ABAF-69F3AFEF2C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175FABDC-19E3-4A60-8212-316A8F6F09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D1527910-FE30-4FA8-8B06-F59EE3534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8918B68E-E07F-496C-9EE6-881480ACDEE0}"/>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6" name="页脚占位符 5">
            <a:extLst>
              <a:ext uri="{FF2B5EF4-FFF2-40B4-BE49-F238E27FC236}">
                <a16:creationId xmlns:a16="http://schemas.microsoft.com/office/drawing/2014/main" xmlns="" id="{D251306E-91C5-47B5-9BF4-F750307B18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F2D864B6-553A-4E59-B0C6-BBE0738FB954}"/>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248130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6223CE-A6D6-4DC8-997F-0BCBFF343D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2741EE87-8FE9-4912-B2A0-25ED5C6089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12D14CC5-C53B-4A53-AC56-D12480CA1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B64EF54C-AA05-4F53-8C71-009E84A5F6EB}"/>
              </a:ext>
            </a:extLst>
          </p:cNvPr>
          <p:cNvSpPr>
            <a:spLocks noGrp="1"/>
          </p:cNvSpPr>
          <p:nvPr>
            <p:ph type="dt" sz="half" idx="10"/>
          </p:nvPr>
        </p:nvSpPr>
        <p:spPr/>
        <p:txBody>
          <a:bodyPr/>
          <a:lstStyle/>
          <a:p>
            <a:fld id="{1D1321FD-302F-4C62-B441-CFE007F95F37}" type="datetimeFigureOut">
              <a:rPr lang="zh-CN" altLang="en-US" smtClean="0"/>
              <a:pPr/>
              <a:t>2020/6/23</a:t>
            </a:fld>
            <a:endParaRPr lang="zh-CN" altLang="en-US"/>
          </a:p>
        </p:txBody>
      </p:sp>
      <p:sp>
        <p:nvSpPr>
          <p:cNvPr id="6" name="页脚占位符 5">
            <a:extLst>
              <a:ext uri="{FF2B5EF4-FFF2-40B4-BE49-F238E27FC236}">
                <a16:creationId xmlns:a16="http://schemas.microsoft.com/office/drawing/2014/main" xmlns="" id="{3D632F9F-1807-4C6D-BCC0-E7602463EA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1F5BAF8-A05E-4804-BF93-FC6203A996D9}"/>
              </a:ext>
            </a:extLst>
          </p:cNvPr>
          <p:cNvSpPr>
            <a:spLocks noGrp="1"/>
          </p:cNvSpPr>
          <p:nvPr>
            <p:ph type="sldNum" sz="quarter" idx="12"/>
          </p:nvPr>
        </p:nvSpPr>
        <p:spPr/>
        <p:txBody>
          <a:body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189384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4A2AA14D-B856-4D6A-ACE4-856917C15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DE84D07-C76D-4EF6-9D2A-98CB95EB4C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D8EF7243-D3E1-45AB-87C8-EE563A70C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321FD-302F-4C62-B441-CFE007F95F37}" type="datetimeFigureOut">
              <a:rPr lang="zh-CN" altLang="en-US" smtClean="0"/>
              <a:pPr/>
              <a:t>2020/6/23</a:t>
            </a:fld>
            <a:endParaRPr lang="zh-CN" altLang="en-US"/>
          </a:p>
        </p:txBody>
      </p:sp>
      <p:sp>
        <p:nvSpPr>
          <p:cNvPr id="5" name="页脚占位符 4">
            <a:extLst>
              <a:ext uri="{FF2B5EF4-FFF2-40B4-BE49-F238E27FC236}">
                <a16:creationId xmlns:a16="http://schemas.microsoft.com/office/drawing/2014/main" xmlns="" id="{6A520AA5-53BB-41DD-9FB8-523584DEBE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ED22EF8-073C-4713-9268-A62BD81FD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1F20B-8FA3-4201-BED9-3DBF401A09E7}" type="slidenum">
              <a:rPr lang="zh-CN" altLang="en-US" smtClean="0"/>
              <a:pPr/>
              <a:t>‹#›</a:t>
            </a:fld>
            <a:endParaRPr lang="zh-CN" altLang="en-US"/>
          </a:p>
        </p:txBody>
      </p:sp>
    </p:spTree>
    <p:extLst>
      <p:ext uri="{BB962C8B-B14F-4D97-AF65-F5344CB8AC3E}">
        <p14:creationId xmlns:p14="http://schemas.microsoft.com/office/powerpoint/2010/main" xmlns="" val="3126423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3" Type="http://schemas.openxmlformats.org/officeDocument/2006/relationships/hyperlink" Target="%5b&#20840;&#27665;&#22269;&#23478;&#23433;&#20840;&#25945;&#32946;&#26085;%5d&#26500;&#24314;&#22269;&#23478;&#23433;&#20840;&#20307;&#31995;_&#36208;&#20013;&#22269;&#29305;&#33394;&#22269;&#23478;&#23433;&#20840;&#36947;&#36335;.mp4"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7.jpeg"/></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10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3.jpeg"/></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115.jpeg"/><Relationship Id="rId4" Type="http://schemas.openxmlformats.org/officeDocument/2006/relationships/image" Target="../media/image114.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0.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hyperlink" Target="http://tech.sina.com.cn/roll/2018-05-14/doc-ihapkuvk2186187.shtml"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124.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20064;&#36817;&#24179;-&#25105;&#20204;&#24517;&#39035;&#22987;&#32456;&#22362;&#25345;&#20154;&#27665;&#31435;&#22330;_&#20542;&#21548;&#20154;&#27665;&#21628;&#22768;.mp4" TargetMode="Externa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55.jpeg"/><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2.xml"/><Relationship Id="rId5" Type="http://schemas.openxmlformats.org/officeDocument/2006/relationships/image" Target="../media/image59.jpeg"/><Relationship Id="rId4" Type="http://schemas.openxmlformats.org/officeDocument/2006/relationships/image" Target="../media/image58.jpeg"/></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5.jpe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2.jpe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jpeg"/></Relationships>
</file>

<file path=ppt/slides/_rels/slide6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emf"/><Relationship Id="rId1" Type="http://schemas.openxmlformats.org/officeDocument/2006/relationships/slideLayout" Target="../slideLayouts/slideLayout7.xml"/><Relationship Id="rId5" Type="http://schemas.openxmlformats.org/officeDocument/2006/relationships/hyperlink" Target="%5b&#35270;&#39057;%5d&#21313;&#20843;&#22823;&#28909;&#35789;&#8212;&#8212;&#22269;&#27665;&#20581;&#24247;-&#20174;&#8220;&#30149;&#26377;&#25152;&#21307;&#8221;&#21040;&#20581;&#24247;&#31649;&#29702;.mp4" TargetMode="External"/><Relationship Id="rId4" Type="http://schemas.openxmlformats.org/officeDocument/2006/relationships/image" Target="../media/image82.jpeg"/></Relationships>
</file>

<file path=ppt/slides/_rels/slide69.xml.rels><?xml version="1.0" encoding="UTF-8" standalone="yes"?>
<Relationships xmlns="http://schemas.openxmlformats.org/package/2006/relationships"><Relationship Id="rId3" Type="http://schemas.openxmlformats.org/officeDocument/2006/relationships/hyperlink" Target="0001.&#25628;&#29392;&#35270;&#39057;-&#25968;&#23383;&#20116;&#24180;%20&#25913;&#38761;&#65306;&#28385;&#28385;&#30340;&#33719;&#24471;&#24863;.mp4" TargetMode="External"/><Relationship Id="rId2" Type="http://schemas.openxmlformats.org/officeDocument/2006/relationships/hyperlink" Target="%5b&#19996;&#26041;&#26102;&#31354;%5d&#32858;&#28966;&#21313;&#20061;&#22823;&#183;&#35760;&#32773;&#35266;&#23519;_&#25968;&#23383;&#32972;&#21518;&#30340;&#27665;&#29983;&#26032;&#26399;&#24453;.mp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97.jpeg"/></Relationships>
</file>

<file path=ppt/slides/_rels/slide8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nihaotw.com/xw/xwfl/dl/200712/t20071229_318754.htm"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99.jpeg"/><Relationship Id="rId4" Type="http://schemas.openxmlformats.org/officeDocument/2006/relationships/image" Target="../media/image9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media/image101.jpeg"/><Relationship Id="rId4" Type="http://schemas.openxmlformats.org/officeDocument/2006/relationships/image" Target="../media/image100.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102.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type="body" idx="4294967295"/>
          </p:nvPr>
        </p:nvSpPr>
        <p:spPr bwMode="auto">
          <a:xfrm>
            <a:off x="2255975" y="2780598"/>
            <a:ext cx="8064727" cy="2880859"/>
          </a:xfrm>
          <a:prstGeom prst="rect">
            <a:avLst/>
          </a:prstGeom>
          <a:solidFill>
            <a:schemeClr val="bg1"/>
          </a:solidFill>
          <a:ln w="76200" cmpd="tri">
            <a:solidFill>
              <a:srgbClr val="0000FF"/>
            </a:solidFill>
            <a:miter lim="800000"/>
            <a:headEnd/>
            <a:tailEnd/>
          </a:ln>
        </p:spPr>
        <p:txBody>
          <a:bodyPr/>
          <a:lstStyle/>
          <a:p>
            <a:pPr eaLnBrk="1" hangingPunct="1"/>
            <a:r>
              <a:rPr lang="zh-CN" altLang="en-US" sz="2963"/>
              <a:t>第一节 建设现代化经济体系</a:t>
            </a:r>
          </a:p>
          <a:p>
            <a:pPr eaLnBrk="1" hangingPunct="1"/>
            <a:r>
              <a:rPr lang="zh-CN" altLang="en-US" sz="2963"/>
              <a:t>第二节 发展社会主义民主政治</a:t>
            </a:r>
          </a:p>
          <a:p>
            <a:pPr eaLnBrk="1" hangingPunct="1"/>
            <a:r>
              <a:rPr lang="zh-CN" altLang="en-US" sz="2963"/>
              <a:t>第三节 推动社会主义文化繁荣兴盛</a:t>
            </a:r>
          </a:p>
          <a:p>
            <a:pPr eaLnBrk="1" hangingPunct="1"/>
            <a:r>
              <a:rPr lang="zh-CN" altLang="en-US" sz="2963">
                <a:solidFill>
                  <a:srgbClr val="FF0000"/>
                </a:solidFill>
              </a:rPr>
              <a:t>第四节 坚持在发展中保障和改善民生</a:t>
            </a:r>
          </a:p>
          <a:p>
            <a:pPr eaLnBrk="1" hangingPunct="1"/>
            <a:r>
              <a:rPr lang="zh-CN" altLang="en-US" sz="2963"/>
              <a:t>第五节 建设美丽中国</a:t>
            </a:r>
          </a:p>
          <a:p>
            <a:pPr eaLnBrk="1" hangingPunct="1"/>
            <a:endParaRPr lang="zh-CN" altLang="en-US" sz="2963"/>
          </a:p>
          <a:p>
            <a:pPr eaLnBrk="1" hangingPunct="1"/>
            <a:endParaRPr lang="en-US" altLang="zh-CN" sz="3809"/>
          </a:p>
        </p:txBody>
      </p:sp>
      <p:sp>
        <p:nvSpPr>
          <p:cNvPr id="60419" name="Rectangle 5"/>
          <p:cNvSpPr>
            <a:spLocks noChangeArrowheads="1"/>
          </p:cNvSpPr>
          <p:nvPr/>
        </p:nvSpPr>
        <p:spPr bwMode="auto">
          <a:xfrm>
            <a:off x="2316447" y="1557703"/>
            <a:ext cx="7785880" cy="678519"/>
          </a:xfrm>
          <a:prstGeom prst="rect">
            <a:avLst/>
          </a:prstGeom>
          <a:solidFill>
            <a:schemeClr val="bg1"/>
          </a:solidFill>
          <a:ln>
            <a:noFill/>
          </a:ln>
          <a:effectLst/>
          <a:extLst/>
        </p:spPr>
        <p:txBody>
          <a:bodyPr>
            <a:spAutoFit/>
          </a:bodyPr>
          <a:lstStyle/>
          <a:p>
            <a:pPr algn="ctr">
              <a:buFont typeface="Arial" pitchFamily="34" charset="0"/>
              <a:buNone/>
              <a:defRPr/>
            </a:pPr>
            <a:r>
              <a:rPr lang="zh-CN" altLang="en-US" sz="3809">
                <a:solidFill>
                  <a:srgbClr val="CC0000"/>
                </a:solidFill>
                <a:effectLst>
                  <a:outerShdw blurRad="38100" dist="38100" dir="2700000" algn="tl">
                    <a:srgbClr val="C0C0C0"/>
                  </a:outerShdw>
                </a:effectLst>
                <a:ea typeface="黑体" pitchFamily="2" charset="-122"/>
              </a:rPr>
              <a:t>第十章“五位一体”总体布局	</a:t>
            </a:r>
            <a:endParaRPr lang="en-US" altLang="zh-CN" sz="3809">
              <a:solidFill>
                <a:srgbClr val="CC0000"/>
              </a:solidFill>
              <a:effectLst>
                <a:outerShdw blurRad="38100" dist="38100" dir="2700000" algn="tl">
                  <a:srgbClr val="C0C0C0"/>
                </a:outerShdw>
              </a:effectLst>
              <a:ea typeface="黑体" pitchFamily="2" charset="-122"/>
            </a:endParaRPr>
          </a:p>
        </p:txBody>
      </p:sp>
    </p:spTree>
    <p:extLst>
      <p:ext uri="{BB962C8B-B14F-4D97-AF65-F5344CB8AC3E}">
        <p14:creationId xmlns:p14="http://schemas.microsoft.com/office/powerpoint/2010/main" xmlns="" val="938710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4" descr="xin_13312200014080610903941"/>
          <p:cNvPicPr>
            <a:picLocks noChangeAspect="1" noChangeArrowheads="1"/>
          </p:cNvPicPr>
          <p:nvPr/>
        </p:nvPicPr>
        <p:blipFill>
          <a:blip r:embed="rId2" cstate="print"/>
          <a:srcRect/>
          <a:stretch>
            <a:fillRect/>
          </a:stretch>
        </p:blipFill>
        <p:spPr bwMode="auto">
          <a:xfrm>
            <a:off x="0" y="525"/>
            <a:ext cx="3979451" cy="4488430"/>
          </a:xfrm>
          <a:prstGeom prst="rect">
            <a:avLst/>
          </a:prstGeom>
          <a:noFill/>
          <a:ln w="9525">
            <a:noFill/>
            <a:miter lim="800000"/>
            <a:headEnd/>
            <a:tailEnd/>
          </a:ln>
        </p:spPr>
      </p:pic>
      <p:pic>
        <p:nvPicPr>
          <p:cNvPr id="41986" name="Picture 5" descr="2007827399237"/>
          <p:cNvPicPr>
            <a:picLocks noChangeAspect="1" noChangeArrowheads="1"/>
          </p:cNvPicPr>
          <p:nvPr/>
        </p:nvPicPr>
        <p:blipFill>
          <a:blip r:embed="rId3" cstate="print"/>
          <a:srcRect/>
          <a:stretch>
            <a:fillRect/>
          </a:stretch>
        </p:blipFill>
        <p:spPr bwMode="auto">
          <a:xfrm>
            <a:off x="6371489" y="3365169"/>
            <a:ext cx="5820512" cy="3492307"/>
          </a:xfrm>
          <a:prstGeom prst="rect">
            <a:avLst/>
          </a:prstGeom>
          <a:noFill/>
          <a:ln w="9525">
            <a:noFill/>
            <a:miter lim="800000"/>
            <a:headEnd/>
            <a:tailEnd/>
          </a:ln>
        </p:spPr>
      </p:pic>
      <p:sp>
        <p:nvSpPr>
          <p:cNvPr id="41987" name="Rectangle 2"/>
          <p:cNvSpPr>
            <a:spLocks noGrp="1" noChangeArrowheads="1"/>
          </p:cNvSpPr>
          <p:nvPr>
            <p:ph type="title"/>
          </p:nvPr>
        </p:nvSpPr>
        <p:spPr bwMode="auto">
          <a:xfrm>
            <a:off x="653444" y="4789640"/>
            <a:ext cx="2645687" cy="604729"/>
          </a:xfrm>
          <a:noFill/>
          <a:ln>
            <a:miter lim="800000"/>
            <a:headEnd/>
            <a:tailEnd/>
          </a:ln>
        </p:spPr>
        <p:txBody>
          <a:bodyPr vert="horz" wrap="square" lIns="96757" tIns="48378" rIns="96757" bIns="48378" numCol="1" rtlCol="0" anchor="t" anchorCtr="0" compatLnSpc="1">
            <a:prstTxWarp prst="textNoShape">
              <a:avLst/>
            </a:prstTxWarp>
            <a:normAutofit/>
          </a:bodyPr>
          <a:lstStyle/>
          <a:p>
            <a:r>
              <a:rPr lang="zh-CN" altLang="en-US" sz="3386">
                <a:solidFill>
                  <a:srgbClr val="C00000"/>
                </a:solidFill>
              </a:rPr>
              <a:t>住房问题</a:t>
            </a:r>
          </a:p>
        </p:txBody>
      </p:sp>
      <p:sp>
        <p:nvSpPr>
          <p:cNvPr id="5" name="Rectangle 2"/>
          <p:cNvSpPr txBox="1">
            <a:spLocks noChangeArrowheads="1"/>
          </p:cNvSpPr>
          <p:nvPr/>
        </p:nvSpPr>
        <p:spPr>
          <a:xfrm>
            <a:off x="9546314" y="6252747"/>
            <a:ext cx="2645687" cy="604729"/>
          </a:xfrm>
          <a:prstGeom prst="rect">
            <a:avLst/>
          </a:prstGeom>
          <a:solidFill>
            <a:schemeClr val="bg1"/>
          </a:solidFill>
        </p:spPr>
        <p:txBody>
          <a:bodyPr/>
          <a:lstStyle/>
          <a:p>
            <a:pPr algn="ctr" defTabSz="967527" eaLnBrk="0" hangingPunct="0">
              <a:defRPr/>
            </a:pPr>
            <a:r>
              <a:rPr lang="zh-CN" altLang="en-US" sz="3386">
                <a:solidFill>
                  <a:srgbClr val="C00000"/>
                </a:solidFill>
                <a:latin typeface="+mj-lt"/>
                <a:ea typeface="+mj-ea"/>
                <a:cs typeface="+mj-cs"/>
                <a:sym typeface="Calibri" pitchFamily="34" charset="0"/>
              </a:rPr>
              <a:t>物价问题</a:t>
            </a:r>
          </a:p>
        </p:txBody>
      </p:sp>
      <p:pic>
        <p:nvPicPr>
          <p:cNvPr id="41989" name="Picture 7" descr="m_JN010201_2"/>
          <p:cNvPicPr>
            <a:picLocks noChangeAspect="1" noChangeArrowheads="1"/>
          </p:cNvPicPr>
          <p:nvPr/>
        </p:nvPicPr>
        <p:blipFill>
          <a:blip r:embed="rId4" cstate="print"/>
          <a:srcRect/>
          <a:stretch>
            <a:fillRect/>
          </a:stretch>
        </p:blipFill>
        <p:spPr bwMode="auto">
          <a:xfrm>
            <a:off x="3072358" y="3882548"/>
            <a:ext cx="4394361" cy="2823746"/>
          </a:xfrm>
          <a:prstGeom prst="rect">
            <a:avLst/>
          </a:prstGeom>
          <a:noFill/>
          <a:ln w="9525">
            <a:noFill/>
            <a:miter lim="800000"/>
            <a:headEnd/>
            <a:tailEnd/>
          </a:ln>
        </p:spPr>
      </p:pic>
      <p:pic>
        <p:nvPicPr>
          <p:cNvPr id="41990" name="Picture 2" descr="http://p2.so.qhimgs1.com/bdr/_240_/t016daccf2d6c4f8c3e.jpg"/>
          <p:cNvPicPr>
            <a:picLocks noChangeAspect="1" noChangeArrowheads="1"/>
          </p:cNvPicPr>
          <p:nvPr/>
        </p:nvPicPr>
        <p:blipFill>
          <a:blip r:embed="rId5" cstate="print"/>
          <a:srcRect/>
          <a:stretch>
            <a:fillRect/>
          </a:stretch>
        </p:blipFill>
        <p:spPr bwMode="auto">
          <a:xfrm>
            <a:off x="3979452" y="525"/>
            <a:ext cx="8212549" cy="3757717"/>
          </a:xfrm>
          <a:prstGeom prst="rect">
            <a:avLst/>
          </a:prstGeom>
          <a:noFill/>
          <a:ln w="9525">
            <a:noFill/>
            <a:miter lim="800000"/>
            <a:headEnd/>
            <a:tailEnd/>
          </a:ln>
        </p:spPr>
      </p:pic>
      <p:sp>
        <p:nvSpPr>
          <p:cNvPr id="8" name="Rectangle 2"/>
          <p:cNvSpPr txBox="1">
            <a:spLocks noChangeArrowheads="1"/>
          </p:cNvSpPr>
          <p:nvPr/>
        </p:nvSpPr>
        <p:spPr>
          <a:xfrm>
            <a:off x="3979451" y="525"/>
            <a:ext cx="3023643" cy="604729"/>
          </a:xfrm>
          <a:prstGeom prst="rect">
            <a:avLst/>
          </a:prstGeom>
          <a:solidFill>
            <a:schemeClr val="bg1"/>
          </a:solidFill>
        </p:spPr>
        <p:txBody>
          <a:bodyPr/>
          <a:lstStyle/>
          <a:p>
            <a:pPr algn="ctr" defTabSz="967527" eaLnBrk="0" hangingPunct="0">
              <a:defRPr/>
            </a:pPr>
            <a:r>
              <a:rPr lang="zh-CN" altLang="en-US" sz="3386">
                <a:solidFill>
                  <a:srgbClr val="C00000"/>
                </a:solidFill>
                <a:latin typeface="+mj-lt"/>
                <a:ea typeface="+mj-ea"/>
                <a:cs typeface="+mj-cs"/>
                <a:sym typeface="Calibri" pitchFamily="34" charset="0"/>
              </a:rPr>
              <a:t>收入分配问题</a:t>
            </a:r>
          </a:p>
        </p:txBody>
      </p:sp>
    </p:spTree>
    <p:extLst>
      <p:ext uri="{BB962C8B-B14F-4D97-AF65-F5344CB8AC3E}">
        <p14:creationId xmlns:p14="http://schemas.microsoft.com/office/powerpoint/2010/main" xmlns="" val="1069808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4"/>
          <p:cNvPicPr>
            <a:picLocks noChangeAspect="1" noChangeArrowheads="1"/>
          </p:cNvPicPr>
          <p:nvPr/>
        </p:nvPicPr>
        <p:blipFill>
          <a:blip r:embed="rId2" cstate="print"/>
          <a:srcRect/>
          <a:stretch>
            <a:fillRect/>
          </a:stretch>
        </p:blipFill>
        <p:spPr bwMode="auto">
          <a:xfrm>
            <a:off x="9465683" y="-19632"/>
            <a:ext cx="1048196" cy="1159063"/>
          </a:xfrm>
          <a:prstGeom prst="rect">
            <a:avLst/>
          </a:prstGeom>
          <a:noFill/>
          <a:ln w="9525">
            <a:noFill/>
            <a:miter lim="800000"/>
            <a:headEnd/>
            <a:tailEnd/>
          </a:ln>
        </p:spPr>
      </p:pic>
      <p:sp>
        <p:nvSpPr>
          <p:cNvPr id="211970" name="Text Box 9"/>
          <p:cNvSpPr txBox="1">
            <a:spLocks noChangeArrowheads="1"/>
          </p:cNvSpPr>
          <p:nvPr/>
        </p:nvSpPr>
        <p:spPr bwMode="auto">
          <a:xfrm>
            <a:off x="-1768832" y="4670374"/>
            <a:ext cx="184731" cy="385490"/>
          </a:xfrm>
          <a:prstGeom prst="rect">
            <a:avLst/>
          </a:prstGeom>
          <a:noFill/>
          <a:ln w="9525">
            <a:noFill/>
            <a:miter lim="800000"/>
            <a:headEnd/>
            <a:tailEnd/>
          </a:ln>
        </p:spPr>
        <p:txBody>
          <a:bodyPr wrap="none">
            <a:spAutoFit/>
          </a:bodyPr>
          <a:lstStyle/>
          <a:p>
            <a:endParaRPr lang="zh-CN" altLang="zh-CN" sz="1905">
              <a:solidFill>
                <a:srgbClr val="000000"/>
              </a:solidFill>
            </a:endParaRPr>
          </a:p>
        </p:txBody>
      </p:sp>
      <p:sp>
        <p:nvSpPr>
          <p:cNvPr id="211971" name="AutoShape 2" descr="http://tskcloud.qiniudn.com/tongsk/contentmanage/43d76388-8857-48e6-9da7-d094c1dab41a.jpg"/>
          <p:cNvSpPr>
            <a:spLocks noChangeAspect="1" noChangeArrowheads="1"/>
          </p:cNvSpPr>
          <p:nvPr/>
        </p:nvSpPr>
        <p:spPr bwMode="auto">
          <a:xfrm>
            <a:off x="164621" y="-152336"/>
            <a:ext cx="322522" cy="322523"/>
          </a:xfrm>
          <a:prstGeom prst="rect">
            <a:avLst/>
          </a:prstGeom>
          <a:noFill/>
          <a:ln w="9525">
            <a:noFill/>
            <a:miter lim="800000"/>
            <a:headEnd/>
            <a:tailEnd/>
          </a:ln>
        </p:spPr>
        <p:txBody>
          <a:bodyPr/>
          <a:lstStyle/>
          <a:p>
            <a:pPr eaLnBrk="0" hangingPunct="0"/>
            <a:endParaRPr lang="zh-CN" altLang="en-US" sz="1905"/>
          </a:p>
        </p:txBody>
      </p:sp>
      <p:sp>
        <p:nvSpPr>
          <p:cNvPr id="211972" name="AutoShape 4" descr="http://tskcloud.qiniudn.com/tongsk/contentmanage/43d76388-8857-48e6-9da7-d094c1dab41a.jpg"/>
          <p:cNvSpPr>
            <a:spLocks noChangeAspect="1" noChangeArrowheads="1"/>
          </p:cNvSpPr>
          <p:nvPr/>
        </p:nvSpPr>
        <p:spPr bwMode="auto">
          <a:xfrm>
            <a:off x="164621" y="-152336"/>
            <a:ext cx="322522" cy="322523"/>
          </a:xfrm>
          <a:prstGeom prst="rect">
            <a:avLst/>
          </a:prstGeom>
          <a:noFill/>
          <a:ln w="9525">
            <a:noFill/>
            <a:miter lim="800000"/>
            <a:headEnd/>
            <a:tailEnd/>
          </a:ln>
        </p:spPr>
        <p:txBody>
          <a:bodyPr/>
          <a:lstStyle/>
          <a:p>
            <a:pPr eaLnBrk="0" hangingPunct="0"/>
            <a:endParaRPr lang="zh-CN" altLang="en-US" sz="1905"/>
          </a:p>
        </p:txBody>
      </p:sp>
      <p:sp>
        <p:nvSpPr>
          <p:cNvPr id="211973" name="Text Box 10"/>
          <p:cNvSpPr txBox="1">
            <a:spLocks noChangeArrowheads="1"/>
          </p:cNvSpPr>
          <p:nvPr/>
        </p:nvSpPr>
        <p:spPr bwMode="auto">
          <a:xfrm>
            <a:off x="886936" y="1209983"/>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（三）坚持总体国家安全观</a:t>
            </a:r>
          </a:p>
        </p:txBody>
      </p:sp>
      <p:sp>
        <p:nvSpPr>
          <p:cNvPr id="211974" name="Text Box 10"/>
          <p:cNvSpPr txBox="1">
            <a:spLocks noChangeArrowheads="1"/>
          </p:cNvSpPr>
          <p:nvPr/>
        </p:nvSpPr>
        <p:spPr bwMode="auto">
          <a:xfrm>
            <a:off x="359230" y="1927259"/>
            <a:ext cx="5661180" cy="4847994"/>
          </a:xfrm>
          <a:prstGeom prst="rect">
            <a:avLst/>
          </a:prstGeom>
          <a:noFill/>
          <a:ln w="9525">
            <a:noFill/>
            <a:miter lim="800000"/>
            <a:headEnd/>
            <a:tailEnd/>
          </a:ln>
        </p:spPr>
        <p:txBody>
          <a:bodyPr wrap="square">
            <a:spAutoFit/>
          </a:bodyPr>
          <a:lstStyle/>
          <a:p>
            <a:pPr eaLnBrk="0" hangingPunct="0">
              <a:lnSpc>
                <a:spcPct val="140000"/>
              </a:lnSpc>
              <a:spcBef>
                <a:spcPct val="20000"/>
              </a:spcBef>
            </a:pPr>
            <a:r>
              <a:rPr lang="zh-CN" altLang="en-US" sz="3386" b="1" dirty="0">
                <a:latin typeface="华文中宋"/>
                <a:ea typeface="华文中宋"/>
                <a:cs typeface="华文中宋"/>
              </a:rPr>
              <a:t>　</a:t>
            </a:r>
            <a:r>
              <a:rPr lang="zh-CN" altLang="en-US" sz="3200" b="1" dirty="0">
                <a:latin typeface="华文中宋"/>
                <a:ea typeface="华文中宋"/>
                <a:cs typeface="华文中宋"/>
              </a:rPr>
              <a:t>　</a:t>
            </a:r>
            <a:r>
              <a:rPr lang="zh-CN" altLang="en-US" sz="3200" dirty="0">
                <a:latin typeface="华文新魏" pitchFamily="2" charset="-122"/>
                <a:ea typeface="华文新魏" pitchFamily="2" charset="-122"/>
              </a:rPr>
              <a:t>党的十八大以来，为了推进国家治理体系和治理能力现代化，实现国家长治久安，也更好适应我国国家安全面临的新形势新任务，我们党明确提出了总体国家安全观。</a:t>
            </a:r>
          </a:p>
          <a:p>
            <a:pPr eaLnBrk="0" hangingPunct="0">
              <a:lnSpc>
                <a:spcPct val="140000"/>
              </a:lnSpc>
              <a:spcBef>
                <a:spcPct val="20000"/>
              </a:spcBef>
            </a:pPr>
            <a:endParaRPr lang="zh-CN" altLang="en-US" sz="2539" dirty="0">
              <a:latin typeface="华文新魏" pitchFamily="2" charset="-122"/>
              <a:ea typeface="华文新魏" pitchFamily="2" charset="-122"/>
            </a:endParaRPr>
          </a:p>
        </p:txBody>
      </p:sp>
      <p:sp>
        <p:nvSpPr>
          <p:cNvPr id="211975" name="矩形 9"/>
          <p:cNvSpPr>
            <a:spLocks noChangeArrowheads="1"/>
          </p:cNvSpPr>
          <p:nvPr/>
        </p:nvSpPr>
        <p:spPr bwMode="auto">
          <a:xfrm>
            <a:off x="6814956" y="6114037"/>
            <a:ext cx="4081918" cy="678647"/>
          </a:xfrm>
          <a:prstGeom prst="rect">
            <a:avLst/>
          </a:prstGeom>
          <a:noFill/>
          <a:ln w="9525">
            <a:noFill/>
            <a:miter lim="800000"/>
            <a:headEnd/>
            <a:tailEnd/>
          </a:ln>
        </p:spPr>
        <p:txBody>
          <a:bodyPr>
            <a:spAutoFit/>
          </a:bodyPr>
          <a:lstStyle/>
          <a:p>
            <a:r>
              <a:rPr lang="en-US" altLang="zh-CN" sz="1905" dirty="0">
                <a:hlinkClick r:id="rId3" action="ppaction://hlinkfile"/>
              </a:rPr>
              <a:t>[</a:t>
            </a:r>
            <a:r>
              <a:rPr lang="zh-CN" altLang="en-US" sz="1905" dirty="0">
                <a:hlinkClick r:id="rId3" action="ppaction://hlinkfile"/>
              </a:rPr>
              <a:t>全民国家安全教育日</a:t>
            </a:r>
            <a:r>
              <a:rPr lang="en-US" altLang="zh-CN" sz="1905" dirty="0">
                <a:hlinkClick r:id="rId3" action="ppaction://hlinkfile"/>
              </a:rPr>
              <a:t>]</a:t>
            </a:r>
            <a:r>
              <a:rPr lang="zh-CN" altLang="en-US" sz="1905" dirty="0">
                <a:hlinkClick r:id="rId3" action="ppaction://hlinkfile"/>
              </a:rPr>
              <a:t>构建国家安全体系</a:t>
            </a:r>
            <a:r>
              <a:rPr lang="en-US" altLang="zh-CN" sz="1905" dirty="0">
                <a:hlinkClick r:id="rId3" action="ppaction://hlinkfile"/>
              </a:rPr>
              <a:t>_</a:t>
            </a:r>
            <a:r>
              <a:rPr lang="zh-CN" altLang="en-US" sz="1905" dirty="0">
                <a:hlinkClick r:id="rId3" action="ppaction://hlinkfile"/>
              </a:rPr>
              <a:t>走中国特色国家安全道路</a:t>
            </a:r>
            <a:endParaRPr lang="zh-CN" altLang="en-US" sz="1905" dirty="0"/>
          </a:p>
        </p:txBody>
      </p:sp>
      <p:pic>
        <p:nvPicPr>
          <p:cNvPr id="211976" name="Picture 2" descr="E:\民生问题\01.jpg"/>
          <p:cNvPicPr>
            <a:picLocks noChangeAspect="1" noChangeArrowheads="1"/>
          </p:cNvPicPr>
          <p:nvPr/>
        </p:nvPicPr>
        <p:blipFill>
          <a:blip r:embed="rId4" cstate="print"/>
          <a:srcRect/>
          <a:stretch>
            <a:fillRect/>
          </a:stretch>
        </p:blipFill>
        <p:spPr bwMode="auto">
          <a:xfrm>
            <a:off x="6548116" y="1453555"/>
            <a:ext cx="4682077" cy="4660482"/>
          </a:xfrm>
          <a:prstGeom prst="rect">
            <a:avLst/>
          </a:prstGeom>
          <a:noFill/>
          <a:ln w="9525">
            <a:noFill/>
            <a:miter lim="800000"/>
            <a:headEnd/>
            <a:tailEnd/>
          </a:ln>
        </p:spPr>
      </p:pic>
    </p:spTree>
    <p:extLst>
      <p:ext uri="{BB962C8B-B14F-4D97-AF65-F5344CB8AC3E}">
        <p14:creationId xmlns:p14="http://schemas.microsoft.com/office/powerpoint/2010/main" xmlns="" val="3311835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0800000" flipH="1">
            <a:off x="1991544" y="1532790"/>
            <a:ext cx="1080120" cy="672076"/>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3" name="直角三角形 2"/>
          <p:cNvSpPr/>
          <p:nvPr/>
        </p:nvSpPr>
        <p:spPr>
          <a:xfrm rot="16200000">
            <a:off x="9366049" y="2079165"/>
            <a:ext cx="722084" cy="925477"/>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矩形 3"/>
          <p:cNvSpPr/>
          <p:nvPr/>
        </p:nvSpPr>
        <p:spPr>
          <a:xfrm>
            <a:off x="2063556" y="1628803"/>
            <a:ext cx="8466249" cy="4499990"/>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5" name="文本框 11"/>
          <p:cNvSpPr txBox="1"/>
          <p:nvPr/>
        </p:nvSpPr>
        <p:spPr>
          <a:xfrm>
            <a:off x="2192141" y="1766802"/>
            <a:ext cx="8064896" cy="4318468"/>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zh-CN" sz="3600" b="1" dirty="0">
                <a:latin typeface="楷体" panose="02010609060101010101" pitchFamily="49" charset="-122"/>
                <a:ea typeface="楷体" panose="02010609060101010101" pitchFamily="49" charset="-122"/>
              </a:rPr>
              <a:t>总体国家安全观是指坚持</a:t>
            </a:r>
            <a:r>
              <a:rPr lang="zh-CN" altLang="zh-CN" sz="3600" b="1" dirty="0">
                <a:solidFill>
                  <a:srgbClr val="FF0000"/>
                </a:solidFill>
                <a:latin typeface="楷体" panose="02010609060101010101" pitchFamily="49" charset="-122"/>
                <a:ea typeface="楷体" panose="02010609060101010101" pitchFamily="49" charset="-122"/>
              </a:rPr>
              <a:t>国家利益至上</a:t>
            </a:r>
            <a:r>
              <a:rPr lang="zh-CN" altLang="zh-CN" sz="3600" b="1" dirty="0">
                <a:latin typeface="楷体" panose="02010609060101010101" pitchFamily="49" charset="-122"/>
                <a:ea typeface="楷体" panose="02010609060101010101" pitchFamily="49" charset="-122"/>
              </a:rPr>
              <a:t>，以人民安全为</a:t>
            </a:r>
            <a:r>
              <a:rPr lang="zh-CN" altLang="zh-CN" sz="3600" b="1" dirty="0">
                <a:solidFill>
                  <a:srgbClr val="FF0000"/>
                </a:solidFill>
                <a:latin typeface="楷体" panose="02010609060101010101" pitchFamily="49" charset="-122"/>
                <a:ea typeface="楷体" panose="02010609060101010101" pitchFamily="49" charset="-122"/>
              </a:rPr>
              <a:t>宗旨</a:t>
            </a:r>
            <a:r>
              <a:rPr lang="zh-CN" altLang="zh-CN" sz="3600" b="1" dirty="0">
                <a:latin typeface="楷体" panose="02010609060101010101" pitchFamily="49" charset="-122"/>
                <a:ea typeface="楷体" panose="02010609060101010101" pitchFamily="49" charset="-122"/>
              </a:rPr>
              <a:t>，以政治安全为</a:t>
            </a:r>
            <a:r>
              <a:rPr lang="zh-CN" altLang="zh-CN" sz="3600" b="1" dirty="0">
                <a:solidFill>
                  <a:srgbClr val="FF0000"/>
                </a:solidFill>
                <a:latin typeface="楷体" panose="02010609060101010101" pitchFamily="49" charset="-122"/>
                <a:ea typeface="楷体" panose="02010609060101010101" pitchFamily="49" charset="-122"/>
              </a:rPr>
              <a:t>根本</a:t>
            </a:r>
            <a:r>
              <a:rPr lang="zh-CN" altLang="zh-CN" sz="3600" b="1" dirty="0">
                <a:latin typeface="楷体" panose="02010609060101010101" pitchFamily="49" charset="-122"/>
                <a:ea typeface="楷体" panose="02010609060101010101" pitchFamily="49" charset="-122"/>
              </a:rPr>
              <a:t>，以经济安全为</a:t>
            </a:r>
            <a:r>
              <a:rPr lang="zh-CN" altLang="zh-CN" sz="3600" b="1" dirty="0">
                <a:solidFill>
                  <a:srgbClr val="FF0000"/>
                </a:solidFill>
                <a:latin typeface="楷体" panose="02010609060101010101" pitchFamily="49" charset="-122"/>
                <a:ea typeface="楷体" panose="02010609060101010101" pitchFamily="49" charset="-122"/>
              </a:rPr>
              <a:t>基础</a:t>
            </a:r>
            <a:r>
              <a:rPr lang="zh-CN" altLang="zh-CN" sz="3600" b="1" dirty="0">
                <a:latin typeface="楷体" panose="02010609060101010101" pitchFamily="49" charset="-122"/>
                <a:ea typeface="楷体" panose="02010609060101010101" pitchFamily="49" charset="-122"/>
              </a:rPr>
              <a:t>，以军事、文化、社会安全为</a:t>
            </a:r>
            <a:r>
              <a:rPr lang="zh-CN" altLang="zh-CN" sz="3600" b="1" dirty="0">
                <a:solidFill>
                  <a:srgbClr val="FF0000"/>
                </a:solidFill>
                <a:latin typeface="楷体" panose="02010609060101010101" pitchFamily="49" charset="-122"/>
                <a:ea typeface="楷体" panose="02010609060101010101" pitchFamily="49" charset="-122"/>
              </a:rPr>
              <a:t>保障</a:t>
            </a:r>
            <a:r>
              <a:rPr lang="zh-CN" altLang="zh-CN" sz="3600" b="1" dirty="0">
                <a:latin typeface="楷体" panose="02010609060101010101" pitchFamily="49" charset="-122"/>
                <a:ea typeface="楷体" panose="02010609060101010101" pitchFamily="49" charset="-122"/>
              </a:rPr>
              <a:t>，以促进国际安全为</a:t>
            </a:r>
            <a:r>
              <a:rPr lang="zh-CN" altLang="zh-CN" sz="3600" b="1" dirty="0">
                <a:solidFill>
                  <a:srgbClr val="FF0000"/>
                </a:solidFill>
                <a:latin typeface="楷体" panose="02010609060101010101" pitchFamily="49" charset="-122"/>
                <a:ea typeface="楷体" panose="02010609060101010101" pitchFamily="49" charset="-122"/>
              </a:rPr>
              <a:t>依托</a:t>
            </a:r>
            <a:r>
              <a:rPr lang="zh-CN" altLang="zh-CN" sz="3600" b="1" dirty="0">
                <a:latin typeface="楷体" panose="02010609060101010101" pitchFamily="49" charset="-122"/>
                <a:ea typeface="楷体" panose="02010609060101010101" pitchFamily="49" charset="-122"/>
              </a:rPr>
              <a:t>，维护各领域国家安全，构建国家安全体系，</a:t>
            </a:r>
            <a:r>
              <a:rPr lang="zh-CN" altLang="zh-CN" sz="3600" b="1" dirty="0">
                <a:solidFill>
                  <a:srgbClr val="FF0000"/>
                </a:solidFill>
                <a:latin typeface="楷体" panose="02010609060101010101" pitchFamily="49" charset="-122"/>
                <a:ea typeface="楷体" panose="02010609060101010101" pitchFamily="49" charset="-122"/>
              </a:rPr>
              <a:t>走中国特色国家安全道路</a:t>
            </a:r>
            <a:r>
              <a:rPr lang="zh-CN" altLang="zh-CN" sz="3600" b="1" dirty="0">
                <a:latin typeface="楷体" panose="02010609060101010101" pitchFamily="49" charset="-122"/>
                <a:ea typeface="楷体" panose="02010609060101010101" pitchFamily="49" charset="-122"/>
              </a:rPr>
              <a:t>。</a:t>
            </a:r>
          </a:p>
        </p:txBody>
      </p:sp>
      <p:sp>
        <p:nvSpPr>
          <p:cNvPr id="6" name="矩形 5"/>
          <p:cNvSpPr/>
          <p:nvPr/>
        </p:nvSpPr>
        <p:spPr>
          <a:xfrm>
            <a:off x="4007768" y="908721"/>
            <a:ext cx="4199950" cy="499537"/>
          </a:xfrm>
          <a:prstGeom prst="rect">
            <a:avLst/>
          </a:prstGeom>
        </p:spPr>
        <p:txBody>
          <a:bodyPr wrap="none" lIns="98466" tIns="49233" rIns="98466" bIns="49233">
            <a:spAutoFit/>
          </a:bodyPr>
          <a:lstStyle/>
          <a:p>
            <a:r>
              <a:rPr lang="zh-CN" altLang="en-US" sz="2600" b="1" dirty="0">
                <a:solidFill>
                  <a:srgbClr val="0000FF"/>
                </a:solidFill>
                <a:latin typeface="微软雅黑" panose="020B0503020204020204" pitchFamily="34" charset="-122"/>
                <a:ea typeface="微软雅黑" panose="020B0503020204020204" pitchFamily="34" charset="-122"/>
              </a:rPr>
              <a:t>（三）坚持总体国家安全观</a:t>
            </a:r>
            <a:endParaRPr lang="en-US" altLang="zh-CN" sz="2600" b="1" dirty="0">
              <a:solidFill>
                <a:srgbClr val="0000FF"/>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extLst>
              <a:ext uri="{BEBA8EAE-BF5A-486C-A8C5-ECC9F3942E4B}">
                <a14:imgProps xmlns:a14="http://schemas.microsoft.com/office/drawing/2010/main" xmlns="">
                  <a14:imgLayer r:embed="rId3">
                    <a14:imgEffect>
                      <a14:colorTemperature colorTemp="6483"/>
                    </a14:imgEffect>
                    <a14:imgEffect>
                      <a14:saturation sat="109000"/>
                    </a14:imgEffect>
                  </a14:imgLayer>
                </a14:imgProps>
              </a:ext>
              <a:ext uri="{28A0092B-C50C-407E-A947-70E740481C1C}">
                <a14:useLocalDpi xmlns:a14="http://schemas.microsoft.com/office/drawing/2010/main" xmlns="" val="0"/>
              </a:ext>
            </a:extLst>
          </a:blip>
          <a:stretch>
            <a:fillRect/>
          </a:stretch>
        </p:blipFill>
        <p:spPr>
          <a:xfrm>
            <a:off x="1524000" y="6128793"/>
            <a:ext cx="9144001" cy="729208"/>
          </a:xfrm>
          <a:prstGeom prst="rect">
            <a:avLst/>
          </a:prstGeom>
        </p:spPr>
      </p:pic>
    </p:spTree>
    <p:extLst>
      <p:ext uri="{BB962C8B-B14F-4D97-AF65-F5344CB8AC3E}">
        <p14:creationId xmlns:p14="http://schemas.microsoft.com/office/powerpoint/2010/main" xmlns="" val="2961288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365F948-E792-4468-9F2F-04B596AFBF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xmlns="" id="{DFFA46CF-3896-496B-BB00-F322F5E3C718}"/>
              </a:ext>
            </a:extLst>
          </p:cNvPr>
          <p:cNvSpPr>
            <a:spLocks noGrp="1"/>
          </p:cNvSpPr>
          <p:nvPr>
            <p:ph idx="1"/>
          </p:nvPr>
        </p:nvSpPr>
        <p:spPr/>
        <p:txBody>
          <a:bodyPr/>
          <a:lstStyle/>
          <a:p>
            <a:endParaRPr lang="zh-CN" altLang="en-US" dirty="0"/>
          </a:p>
        </p:txBody>
      </p:sp>
      <p:pic>
        <p:nvPicPr>
          <p:cNvPr id="4" name="Picture 2" descr="E:\民生问题\09.jpg">
            <a:extLst>
              <a:ext uri="{FF2B5EF4-FFF2-40B4-BE49-F238E27FC236}">
                <a16:creationId xmlns:a16="http://schemas.microsoft.com/office/drawing/2014/main" xmlns="" id="{F43E51F1-E09B-4273-A7B9-D0E64C3EC669}"/>
              </a:ext>
            </a:extLst>
          </p:cNvPr>
          <p:cNvPicPr>
            <a:picLocks noChangeAspect="1" noChangeArrowheads="1"/>
          </p:cNvPicPr>
          <p:nvPr/>
        </p:nvPicPr>
        <p:blipFill>
          <a:blip r:embed="rId2" cstate="print"/>
          <a:srcRect/>
          <a:stretch>
            <a:fillRect/>
          </a:stretch>
        </p:blipFill>
        <p:spPr bwMode="auto">
          <a:xfrm>
            <a:off x="2074985" y="801372"/>
            <a:ext cx="7359250" cy="5219589"/>
          </a:xfrm>
          <a:prstGeom prst="rect">
            <a:avLst/>
          </a:prstGeom>
          <a:noFill/>
          <a:ln w="9525">
            <a:noFill/>
            <a:miter lim="800000"/>
            <a:headEnd/>
            <a:tailEnd/>
          </a:ln>
        </p:spPr>
      </p:pic>
    </p:spTree>
    <p:extLst>
      <p:ext uri="{BB962C8B-B14F-4D97-AF65-F5344CB8AC3E}">
        <p14:creationId xmlns:p14="http://schemas.microsoft.com/office/powerpoint/2010/main" xmlns="" val="40126838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063552" y="1844824"/>
            <a:ext cx="2376264" cy="432048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5301209"/>
            <a:ext cx="5220072" cy="1488167"/>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0" y="6021288"/>
            <a:ext cx="9144000" cy="827696"/>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1.</a:t>
            </a:r>
            <a:r>
              <a:rPr lang="zh-CN" altLang="en-US" sz="3000" dirty="0">
                <a:solidFill>
                  <a:schemeClr val="bg1"/>
                </a:solidFill>
              </a:rPr>
              <a:t>完善国家安全体系</a:t>
            </a:r>
          </a:p>
        </p:txBody>
      </p:sp>
      <p:sp>
        <p:nvSpPr>
          <p:cNvPr id="6" name="矩形 5"/>
          <p:cNvSpPr/>
          <p:nvPr/>
        </p:nvSpPr>
        <p:spPr>
          <a:xfrm>
            <a:off x="2063552" y="1772817"/>
            <a:ext cx="2376264" cy="4254411"/>
          </a:xfrm>
          <a:prstGeom prst="rect">
            <a:avLst/>
          </a:prstGeom>
        </p:spPr>
        <p:txBody>
          <a:bodyPr wrap="square" lIns="98466" tIns="49233" rIns="98466" bIns="49233">
            <a:spAutoFit/>
          </a:bodyPr>
          <a:lstStyle/>
          <a:p>
            <a:pPr>
              <a:lnSpc>
                <a:spcPct val="150000"/>
              </a:lnSpc>
              <a:buFont typeface="Wingdings" panose="05000000000000000000" pitchFamily="2" charset="2"/>
              <a:buChar char="u"/>
            </a:pPr>
            <a:r>
              <a:rPr lang="zh-CN" altLang="zh-CN" sz="2000" b="1" dirty="0">
                <a:solidFill>
                  <a:schemeClr val="tx1">
                    <a:lumMod val="75000"/>
                    <a:lumOff val="25000"/>
                  </a:schemeClr>
                </a:solidFill>
                <a:latin typeface="楷体" panose="02010609060101010101" pitchFamily="49" charset="-122"/>
                <a:ea typeface="楷体" panose="02010609060101010101" pitchFamily="49" charset="-122"/>
              </a:rPr>
              <a:t>全面贯彻落实总体国家安全观，要求统筹外部安全和内部安全，对内求发展、求变革、求稳定、建设平安中国，对外求和平、求合作、求共赢、建设和谐世界</a:t>
            </a:r>
            <a:r>
              <a:rPr lang="zh-CN" altLang="en-US" sz="2000" b="1" dirty="0">
                <a:solidFill>
                  <a:schemeClr val="tx1">
                    <a:lumMod val="75000"/>
                    <a:lumOff val="25000"/>
                  </a:schemeClr>
                </a:solidFill>
                <a:latin typeface="楷体" panose="02010609060101010101" pitchFamily="49" charset="-122"/>
                <a:ea typeface="楷体" panose="02010609060101010101" pitchFamily="49" charset="-122"/>
                <a:cs typeface="Arial" panose="020B0604020202020204" pitchFamily="34" charset="0"/>
              </a:rPr>
              <a:t>。</a:t>
            </a:r>
            <a:endParaRPr lang="zh-CN" altLang="en-US" sz="2000" b="1" dirty="0">
              <a:solidFill>
                <a:schemeClr val="tx1">
                  <a:lumMod val="75000"/>
                  <a:lumOff val="25000"/>
                </a:schemeClr>
              </a:solidFill>
              <a:latin typeface="楷体" panose="02010609060101010101" pitchFamily="49" charset="-122"/>
              <a:ea typeface="楷体" panose="02010609060101010101" pitchFamily="49" charset="-122"/>
            </a:endParaRPr>
          </a:p>
        </p:txBody>
      </p:sp>
      <p:pic>
        <p:nvPicPr>
          <p:cNvPr id="138242" name="Picture 2" descr="https://timgsa.baidu.com/timg?image&amp;quality=80&amp;size=b9999_10000&amp;sec=1524557885719&amp;di=c32baa6da82b5f26ae40ccb2935c0f8f&amp;imgtype=0&amp;src=http%3A%2F%2Fimg.ganzitv.com%2Fmaterial%2Fnews%2Fimg%2F640x%2F2017%2F04%2F20170416100156jhgH.png%3FDUUI"/>
          <p:cNvPicPr>
            <a:picLocks noChangeAspect="1" noChangeArrowheads="1"/>
          </p:cNvPicPr>
          <p:nvPr/>
        </p:nvPicPr>
        <p:blipFill>
          <a:blip r:embed="rId4" cstate="print"/>
          <a:srcRect/>
          <a:stretch>
            <a:fillRect/>
          </a:stretch>
        </p:blipFill>
        <p:spPr bwMode="auto">
          <a:xfrm>
            <a:off x="4572000" y="1844824"/>
            <a:ext cx="6096000" cy="4342656"/>
          </a:xfrm>
          <a:prstGeom prst="rect">
            <a:avLst/>
          </a:prstGeom>
          <a:noFill/>
        </p:spPr>
      </p:pic>
      <p:grpSp>
        <p:nvGrpSpPr>
          <p:cNvPr id="17" name="组合 16"/>
          <p:cNvGrpSpPr/>
          <p:nvPr/>
        </p:nvGrpSpPr>
        <p:grpSpPr>
          <a:xfrm>
            <a:off x="4572000" y="790574"/>
            <a:ext cx="6096000" cy="6067426"/>
            <a:chOff x="-4140968" y="332656"/>
            <a:chExt cx="6096000" cy="6067426"/>
          </a:xfrm>
        </p:grpSpPr>
        <p:pic>
          <p:nvPicPr>
            <p:cNvPr id="138248" name="Picture 8" descr="https://timgsa.baidu.com/timg?image&amp;quality=80&amp;size=b10000_10000&amp;sec=1524549698&amp;di=a7b2762e94048ea90b7f8259e7101a8a&amp;src=http://img1.gtimg.com/news/pics/hv1/115/24/1579/102680710.jpg"/>
            <p:cNvPicPr>
              <a:picLocks noChangeAspect="1" noChangeArrowheads="1"/>
            </p:cNvPicPr>
            <p:nvPr/>
          </p:nvPicPr>
          <p:blipFill>
            <a:blip r:embed="rId5" cstate="print"/>
            <a:srcRect/>
            <a:stretch>
              <a:fillRect/>
            </a:stretch>
          </p:blipFill>
          <p:spPr bwMode="auto">
            <a:xfrm>
              <a:off x="-4140968" y="332656"/>
              <a:ext cx="6096000" cy="6067426"/>
            </a:xfrm>
            <a:prstGeom prst="rect">
              <a:avLst/>
            </a:prstGeom>
            <a:noFill/>
          </p:spPr>
        </p:pic>
        <p:sp>
          <p:nvSpPr>
            <p:cNvPr id="16" name="TextBox 15"/>
            <p:cNvSpPr txBox="1"/>
            <p:nvPr/>
          </p:nvSpPr>
          <p:spPr>
            <a:xfrm>
              <a:off x="-3996952" y="476672"/>
              <a:ext cx="1836712" cy="369332"/>
            </a:xfrm>
            <a:prstGeom prst="rect">
              <a:avLst/>
            </a:prstGeom>
            <a:solidFill>
              <a:schemeClr val="bg1"/>
            </a:solidFill>
          </p:spPr>
          <p:txBody>
            <a:bodyPr wrap="square" rtlCol="0">
              <a:spAutoFit/>
            </a:bodyPr>
            <a:lstStyle/>
            <a:p>
              <a:endParaRPr lang="zh-CN" altLang="en-US" dirty="0"/>
            </a:p>
          </p:txBody>
        </p:sp>
      </p:grpSp>
      <p:grpSp>
        <p:nvGrpSpPr>
          <p:cNvPr id="18" name="组合 17"/>
          <p:cNvGrpSpPr/>
          <p:nvPr/>
        </p:nvGrpSpPr>
        <p:grpSpPr>
          <a:xfrm>
            <a:off x="1524001" y="0"/>
            <a:ext cx="9144000" cy="6858000"/>
            <a:chOff x="4932040" y="260648"/>
            <a:chExt cx="6162675" cy="5157192"/>
          </a:xfrm>
        </p:grpSpPr>
        <p:pic>
          <p:nvPicPr>
            <p:cNvPr id="19" name="Picture 6" descr="https://timgsa.baidu.com/timg?image&amp;quality=80&amp;size=b9999_10000&amp;sec=1524559220440&amp;di=fc084287360bf958c7742b13fd0d08b6&amp;imgtype=0&amp;src=http%3A%2F%2Fimg0.ph.126.net%2FWT1refX6fECb0je_eoBRBA%3D%3D%2F6631400917722487719.jpg"/>
            <p:cNvPicPr>
              <a:picLocks noChangeAspect="1" noChangeArrowheads="1"/>
            </p:cNvPicPr>
            <p:nvPr/>
          </p:nvPicPr>
          <p:blipFill>
            <a:blip r:embed="rId6" cstate="print"/>
            <a:srcRect/>
            <a:stretch>
              <a:fillRect/>
            </a:stretch>
          </p:blipFill>
          <p:spPr bwMode="auto">
            <a:xfrm>
              <a:off x="4932040" y="260648"/>
              <a:ext cx="6162675" cy="5157192"/>
            </a:xfrm>
            <a:prstGeom prst="rect">
              <a:avLst/>
            </a:prstGeom>
            <a:ln>
              <a:noFill/>
            </a:ln>
            <a:effectLst>
              <a:softEdge rad="112500"/>
            </a:effectLst>
          </p:spPr>
        </p:pic>
        <p:sp>
          <p:nvSpPr>
            <p:cNvPr id="20" name="TextBox 19"/>
            <p:cNvSpPr txBox="1"/>
            <p:nvPr/>
          </p:nvSpPr>
          <p:spPr>
            <a:xfrm>
              <a:off x="6012160" y="836712"/>
              <a:ext cx="792088" cy="277736"/>
            </a:xfrm>
            <a:prstGeom prst="rect">
              <a:avLst/>
            </a:prstGeom>
            <a:solidFill>
              <a:schemeClr val="bg1"/>
            </a:solidFill>
          </p:spPr>
          <p:txBody>
            <a:bodyPr wrap="square" rtlCol="0">
              <a:spAutoFit/>
            </a:bodyPr>
            <a:lstStyle/>
            <a:p>
              <a:endParaRPr lang="zh-CN" altLang="en-US" dirty="0"/>
            </a:p>
          </p:txBody>
        </p:sp>
      </p:grpSp>
    </p:spTree>
    <p:extLst>
      <p:ext uri="{BB962C8B-B14F-4D97-AF65-F5344CB8AC3E}">
        <p14:creationId xmlns:p14="http://schemas.microsoft.com/office/powerpoint/2010/main" xmlns="" val="27040073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6"/>
                                        </p:tgtEl>
                                        <p:attrNameLst>
                                          <p:attrName>style.visibility</p:attrName>
                                        </p:attrNameLst>
                                      </p:cBhvr>
                                      <p:to>
                                        <p:strVal val="visible"/>
                                      </p:to>
                                    </p:set>
                                    <p:anim calcmode="discrete" valueType="clr">
                                      <p:cBhvr override="childStyle">
                                        <p:cTn id="1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6"/>
                                        </p:tgtEl>
                                        <p:attrNameLst>
                                          <p:attrName>fillcolor</p:attrName>
                                        </p:attrNameLst>
                                      </p:cBhvr>
                                      <p:tavLst>
                                        <p:tav tm="0">
                                          <p:val>
                                            <p:clrVal>
                                              <a:schemeClr val="accent2"/>
                                            </p:clrVal>
                                          </p:val>
                                        </p:tav>
                                        <p:tav tm="50000">
                                          <p:val>
                                            <p:clrVal>
                                              <a:schemeClr val="hlink"/>
                                            </p:clrVal>
                                          </p:val>
                                        </p:tav>
                                      </p:tavLst>
                                    </p:anim>
                                    <p:set>
                                      <p:cBhvr>
                                        <p:cTn id="19" dur="80"/>
                                        <p:tgtEl>
                                          <p:spTgt spid="6"/>
                                        </p:tgtEl>
                                        <p:attrNameLst>
                                          <p:attrName>fill.type</p:attrName>
                                        </p:attrNameLst>
                                      </p:cBhvr>
                                      <p:to>
                                        <p:strVal val="solid"/>
                                      </p:to>
                                    </p:set>
                                  </p:childTnLst>
                                </p:cTn>
                              </p:par>
                            </p:childTnLst>
                          </p:cTn>
                        </p:par>
                        <p:par>
                          <p:cTn id="20" fill="hold">
                            <p:stCondLst>
                              <p:cond delay="4090"/>
                            </p:stCondLst>
                            <p:childTnLst>
                              <p:par>
                                <p:cTn id="21" presetID="23" presetClass="entr" presetSubtype="16" fill="hold" nodeType="afterEffect">
                                  <p:stCondLst>
                                    <p:cond delay="0"/>
                                  </p:stCondLst>
                                  <p:childTnLst>
                                    <p:set>
                                      <p:cBhvr>
                                        <p:cTn id="22" dur="1" fill="hold">
                                          <p:stCondLst>
                                            <p:cond delay="0"/>
                                          </p:stCondLst>
                                        </p:cTn>
                                        <p:tgtEl>
                                          <p:spTgt spid="138242"/>
                                        </p:tgtEl>
                                        <p:attrNameLst>
                                          <p:attrName>style.visibility</p:attrName>
                                        </p:attrNameLst>
                                      </p:cBhvr>
                                      <p:to>
                                        <p:strVal val="visible"/>
                                      </p:to>
                                    </p:set>
                                    <p:anim calcmode="lin" valueType="num">
                                      <p:cBhvr>
                                        <p:cTn id="23" dur="500" fill="hold"/>
                                        <p:tgtEl>
                                          <p:spTgt spid="138242"/>
                                        </p:tgtEl>
                                        <p:attrNameLst>
                                          <p:attrName>ppt_w</p:attrName>
                                        </p:attrNameLst>
                                      </p:cBhvr>
                                      <p:tavLst>
                                        <p:tav tm="0">
                                          <p:val>
                                            <p:fltVal val="0"/>
                                          </p:val>
                                        </p:tav>
                                        <p:tav tm="100000">
                                          <p:val>
                                            <p:strVal val="#ppt_w"/>
                                          </p:val>
                                        </p:tav>
                                      </p:tavLst>
                                    </p:anim>
                                    <p:anim calcmode="lin" valueType="num">
                                      <p:cBhvr>
                                        <p:cTn id="24" dur="500" fill="hold"/>
                                        <p:tgtEl>
                                          <p:spTgt spid="138242"/>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3824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7" name="Picture 4"/>
          <p:cNvPicPr>
            <a:picLocks noChangeAspect="1" noChangeArrowheads="1"/>
          </p:cNvPicPr>
          <p:nvPr/>
        </p:nvPicPr>
        <p:blipFill>
          <a:blip r:embed="rId2" cstate="print"/>
          <a:srcRect/>
          <a:stretch>
            <a:fillRect/>
          </a:stretch>
        </p:blipFill>
        <p:spPr bwMode="auto">
          <a:xfrm>
            <a:off x="9465683" y="-19632"/>
            <a:ext cx="1048196" cy="1159063"/>
          </a:xfrm>
          <a:prstGeom prst="rect">
            <a:avLst/>
          </a:prstGeom>
          <a:noFill/>
          <a:ln w="9525">
            <a:noFill/>
            <a:miter lim="800000"/>
            <a:headEnd/>
            <a:tailEnd/>
          </a:ln>
        </p:spPr>
      </p:pic>
      <p:sp>
        <p:nvSpPr>
          <p:cNvPr id="214018" name="Text Box 9"/>
          <p:cNvSpPr txBox="1">
            <a:spLocks noChangeArrowheads="1"/>
          </p:cNvSpPr>
          <p:nvPr/>
        </p:nvSpPr>
        <p:spPr bwMode="auto">
          <a:xfrm>
            <a:off x="-1768832" y="4670374"/>
            <a:ext cx="184731" cy="385490"/>
          </a:xfrm>
          <a:prstGeom prst="rect">
            <a:avLst/>
          </a:prstGeom>
          <a:noFill/>
          <a:ln w="9525">
            <a:noFill/>
            <a:miter lim="800000"/>
            <a:headEnd/>
            <a:tailEnd/>
          </a:ln>
        </p:spPr>
        <p:txBody>
          <a:bodyPr wrap="none">
            <a:spAutoFit/>
          </a:bodyPr>
          <a:lstStyle/>
          <a:p>
            <a:endParaRPr lang="zh-CN" altLang="zh-CN" sz="1905">
              <a:solidFill>
                <a:srgbClr val="000000"/>
              </a:solidFill>
            </a:endParaRPr>
          </a:p>
        </p:txBody>
      </p:sp>
      <p:sp>
        <p:nvSpPr>
          <p:cNvPr id="214019" name="AutoShape 2" descr="http://tskcloud.qiniudn.com/tongsk/contentmanage/43d76388-8857-48e6-9da7-d094c1dab41a.jpg"/>
          <p:cNvSpPr>
            <a:spLocks noChangeAspect="1" noChangeArrowheads="1"/>
          </p:cNvSpPr>
          <p:nvPr/>
        </p:nvSpPr>
        <p:spPr bwMode="auto">
          <a:xfrm>
            <a:off x="164621" y="-152336"/>
            <a:ext cx="322522" cy="322523"/>
          </a:xfrm>
          <a:prstGeom prst="rect">
            <a:avLst/>
          </a:prstGeom>
          <a:noFill/>
          <a:ln w="9525">
            <a:noFill/>
            <a:miter lim="800000"/>
            <a:headEnd/>
            <a:tailEnd/>
          </a:ln>
        </p:spPr>
        <p:txBody>
          <a:bodyPr/>
          <a:lstStyle/>
          <a:p>
            <a:pPr eaLnBrk="0" hangingPunct="0"/>
            <a:endParaRPr lang="zh-CN" altLang="en-US" sz="1905"/>
          </a:p>
        </p:txBody>
      </p:sp>
      <p:sp>
        <p:nvSpPr>
          <p:cNvPr id="214020" name="AutoShape 4" descr="http://tskcloud.qiniudn.com/tongsk/contentmanage/43d76388-8857-48e6-9da7-d094c1dab41a.jpg"/>
          <p:cNvSpPr>
            <a:spLocks noChangeAspect="1" noChangeArrowheads="1"/>
          </p:cNvSpPr>
          <p:nvPr/>
        </p:nvSpPr>
        <p:spPr bwMode="auto">
          <a:xfrm>
            <a:off x="164621" y="-152336"/>
            <a:ext cx="322522" cy="322523"/>
          </a:xfrm>
          <a:prstGeom prst="rect">
            <a:avLst/>
          </a:prstGeom>
          <a:noFill/>
          <a:ln w="9525">
            <a:noFill/>
            <a:miter lim="800000"/>
            <a:headEnd/>
            <a:tailEnd/>
          </a:ln>
        </p:spPr>
        <p:txBody>
          <a:bodyPr/>
          <a:lstStyle/>
          <a:p>
            <a:pPr eaLnBrk="0" hangingPunct="0"/>
            <a:endParaRPr lang="zh-CN" altLang="en-US" sz="1905"/>
          </a:p>
        </p:txBody>
      </p:sp>
      <p:sp>
        <p:nvSpPr>
          <p:cNvPr id="214021" name="Text Box 10"/>
          <p:cNvSpPr txBox="1">
            <a:spLocks noChangeArrowheads="1"/>
          </p:cNvSpPr>
          <p:nvPr/>
        </p:nvSpPr>
        <p:spPr bwMode="auto">
          <a:xfrm>
            <a:off x="886936" y="1209983"/>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（三）坚持总体国家安全观</a:t>
            </a:r>
          </a:p>
        </p:txBody>
      </p:sp>
      <p:sp>
        <p:nvSpPr>
          <p:cNvPr id="214022" name="矩形 10"/>
          <p:cNvSpPr>
            <a:spLocks noChangeArrowheads="1"/>
          </p:cNvSpPr>
          <p:nvPr/>
        </p:nvSpPr>
        <p:spPr bwMode="auto">
          <a:xfrm>
            <a:off x="1313820" y="1992771"/>
            <a:ext cx="4363695" cy="661335"/>
          </a:xfrm>
          <a:prstGeom prst="rect">
            <a:avLst/>
          </a:prstGeom>
          <a:noFill/>
          <a:ln w="9525">
            <a:noFill/>
            <a:miter lim="800000"/>
            <a:headEnd/>
            <a:tailEnd/>
          </a:ln>
        </p:spPr>
        <p:txBody>
          <a:bodyPr wrap="none">
            <a:spAutoFit/>
          </a:bodyPr>
          <a:lstStyle/>
          <a:p>
            <a:pPr algn="just">
              <a:lnSpc>
                <a:spcPct val="140000"/>
              </a:lnSpc>
              <a:spcBef>
                <a:spcPct val="50000"/>
              </a:spcBef>
            </a:pPr>
            <a:r>
              <a:rPr lang="zh-CN" altLang="en-US" sz="2963" b="1" dirty="0">
                <a:solidFill>
                  <a:srgbClr val="000000"/>
                </a:solidFill>
                <a:latin typeface="华文中宋"/>
                <a:ea typeface="华文中宋"/>
                <a:cs typeface="华文中宋"/>
              </a:rPr>
              <a:t>总体国家安全观的内涵</a:t>
            </a:r>
            <a:r>
              <a:rPr lang="zh-CN" altLang="zh-CN" sz="2963" b="1" dirty="0">
                <a:solidFill>
                  <a:srgbClr val="000000"/>
                </a:solidFill>
                <a:latin typeface="华文中宋"/>
                <a:ea typeface="华文中宋"/>
                <a:cs typeface="华文中宋"/>
              </a:rPr>
              <a:t>：</a:t>
            </a:r>
            <a:endParaRPr lang="en-US" altLang="zh-CN" sz="2963" b="1" dirty="0">
              <a:solidFill>
                <a:srgbClr val="000000"/>
              </a:solidFill>
              <a:latin typeface="华文中宋"/>
              <a:ea typeface="华文中宋"/>
              <a:cs typeface="华文中宋"/>
            </a:endParaRPr>
          </a:p>
        </p:txBody>
      </p:sp>
      <p:pic>
        <p:nvPicPr>
          <p:cNvPr id="214023" name="Picture 2" descr="E:\民生问题\06.jpeg"/>
          <p:cNvPicPr>
            <a:picLocks noChangeAspect="1" noChangeArrowheads="1"/>
          </p:cNvPicPr>
          <p:nvPr/>
        </p:nvPicPr>
        <p:blipFill>
          <a:blip r:embed="rId3" cstate="print"/>
          <a:srcRect/>
          <a:stretch>
            <a:fillRect/>
          </a:stretch>
        </p:blipFill>
        <p:spPr bwMode="auto">
          <a:xfrm>
            <a:off x="6776321" y="2899864"/>
            <a:ext cx="3855145" cy="2887579"/>
          </a:xfrm>
          <a:prstGeom prst="rect">
            <a:avLst/>
          </a:prstGeom>
          <a:noFill/>
          <a:ln w="9525">
            <a:noFill/>
            <a:miter lim="800000"/>
            <a:headEnd/>
            <a:tailEnd/>
          </a:ln>
        </p:spPr>
      </p:pic>
      <p:pic>
        <p:nvPicPr>
          <p:cNvPr id="214024" name="Picture 2" descr="E:\民生问题\02.jpg"/>
          <p:cNvPicPr>
            <a:picLocks noChangeAspect="1" noChangeArrowheads="1"/>
          </p:cNvPicPr>
          <p:nvPr/>
        </p:nvPicPr>
        <p:blipFill>
          <a:blip r:embed="rId4" cstate="print"/>
          <a:srcRect/>
          <a:stretch>
            <a:fillRect/>
          </a:stretch>
        </p:blipFill>
        <p:spPr bwMode="auto">
          <a:xfrm>
            <a:off x="1484946" y="3806956"/>
            <a:ext cx="4962134" cy="2192142"/>
          </a:xfrm>
          <a:prstGeom prst="rect">
            <a:avLst/>
          </a:prstGeom>
          <a:noFill/>
          <a:ln w="9525">
            <a:noFill/>
            <a:miter lim="800000"/>
            <a:headEnd/>
            <a:tailEnd/>
          </a:ln>
        </p:spPr>
      </p:pic>
      <p:sp>
        <p:nvSpPr>
          <p:cNvPr id="214025" name="矩形 13"/>
          <p:cNvSpPr>
            <a:spLocks noChangeArrowheads="1"/>
          </p:cNvSpPr>
          <p:nvPr/>
        </p:nvSpPr>
        <p:spPr bwMode="auto">
          <a:xfrm>
            <a:off x="1560537" y="2824273"/>
            <a:ext cx="4913419" cy="971804"/>
          </a:xfrm>
          <a:prstGeom prst="rect">
            <a:avLst/>
          </a:prstGeom>
          <a:noFill/>
          <a:ln w="9525">
            <a:solidFill>
              <a:schemeClr val="tx1"/>
            </a:solidFill>
            <a:miter lim="800000"/>
            <a:headEnd/>
            <a:tailEnd/>
          </a:ln>
        </p:spPr>
        <p:txBody>
          <a:bodyPr>
            <a:spAutoFit/>
          </a:bodyPr>
          <a:lstStyle/>
          <a:p>
            <a:r>
              <a:rPr lang="zh-CN" altLang="en-US" sz="1905">
                <a:solidFill>
                  <a:srgbClr val="0000FF"/>
                </a:solidFill>
                <a:latin typeface="华文新魏" pitchFamily="2" charset="-122"/>
                <a:ea typeface="华文新魏" pitchFamily="2" charset="-122"/>
              </a:rPr>
              <a:t>      坚</a:t>
            </a:r>
            <a:r>
              <a:rPr lang="zh-CN" altLang="en-US" sz="1905">
                <a:latin typeface="华文新魏" pitchFamily="2" charset="-122"/>
                <a:ea typeface="华文新魏" pitchFamily="2" charset="-122"/>
              </a:rPr>
              <a:t>持总体国家安全观，统筹发展和安全，增强忧患意识，做到居安思危，是我们党治国理政的一个重大原则。</a:t>
            </a:r>
            <a:endParaRPr lang="zh-CN" altLang="en-US" sz="1905"/>
          </a:p>
        </p:txBody>
      </p:sp>
    </p:spTree>
    <p:extLst>
      <p:ext uri="{BB962C8B-B14F-4D97-AF65-F5344CB8AC3E}">
        <p14:creationId xmlns:p14="http://schemas.microsoft.com/office/powerpoint/2010/main" xmlns="" val="1395207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063552" y="1844824"/>
            <a:ext cx="7992888" cy="144016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2.</a:t>
            </a:r>
            <a:r>
              <a:rPr lang="zh-CN" altLang="en-US" sz="3000" dirty="0">
                <a:solidFill>
                  <a:schemeClr val="bg1"/>
                </a:solidFill>
              </a:rPr>
              <a:t>健全公共安全体系</a:t>
            </a:r>
          </a:p>
        </p:txBody>
      </p:sp>
      <p:sp>
        <p:nvSpPr>
          <p:cNvPr id="4" name="矩形 3"/>
          <p:cNvSpPr/>
          <p:nvPr/>
        </p:nvSpPr>
        <p:spPr>
          <a:xfrm>
            <a:off x="2063552" y="1988841"/>
            <a:ext cx="7560840" cy="1120861"/>
          </a:xfrm>
          <a:prstGeom prst="rect">
            <a:avLst/>
          </a:prstGeom>
        </p:spPr>
        <p:txBody>
          <a:bodyPr wrap="square" lIns="98466" tIns="49233" rIns="98466" bIns="49233">
            <a:spAutoFit/>
          </a:bodyPr>
          <a:lstStyle/>
          <a:p>
            <a:pPr>
              <a:lnSpc>
                <a:spcPct val="150000"/>
              </a:lnSpc>
              <a:buFont typeface="Wingdings" panose="05000000000000000000" pitchFamily="2" charset="2"/>
              <a:buChar char="u"/>
            </a:pPr>
            <a:r>
              <a:rPr lang="zh-CN" altLang="zh-CN" sz="2400" b="1" dirty="0">
                <a:solidFill>
                  <a:schemeClr val="tx1">
                    <a:lumMod val="75000"/>
                    <a:lumOff val="25000"/>
                  </a:schemeClr>
                </a:solidFill>
                <a:latin typeface="楷体" panose="02010609060101010101" pitchFamily="49" charset="-122"/>
                <a:ea typeface="楷体" panose="02010609060101010101" pitchFamily="49" charset="-122"/>
              </a:rPr>
              <a:t>公共安全是国家安全的重要体现，一头连着经济社会发展，一头连着千家万户，是最基本的民生。</a:t>
            </a:r>
            <a:endParaRPr lang="zh-CN" altLang="en-US" sz="2400" b="1" dirty="0">
              <a:solidFill>
                <a:schemeClr val="tx1">
                  <a:lumMod val="75000"/>
                  <a:lumOff val="25000"/>
                </a:schemeClr>
              </a:solidFill>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5301209"/>
            <a:ext cx="5220072" cy="1488167"/>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0" y="6021288"/>
            <a:ext cx="9144000" cy="827696"/>
          </a:xfrm>
          <a:prstGeom prst="rect">
            <a:avLst/>
          </a:prstGeom>
        </p:spPr>
      </p:pic>
      <p:pic>
        <p:nvPicPr>
          <p:cNvPr id="140294" name="Picture 6" descr="https://timgsa.baidu.com/timg?image&amp;quality=80&amp;size=b9999_10000&amp;sec=1524558596133&amp;di=1eaa0fc6cd6302f59e11ea8fb02d0a4c&amp;imgtype=0&amp;src=http%3A%2F%2Fpic15.photophoto.cn%2F20100606%2F0007019857805559_b.jpg"/>
          <p:cNvPicPr>
            <a:picLocks noChangeAspect="1" noChangeArrowheads="1"/>
          </p:cNvPicPr>
          <p:nvPr/>
        </p:nvPicPr>
        <p:blipFill>
          <a:blip r:embed="rId4" cstate="print"/>
          <a:srcRect/>
          <a:stretch>
            <a:fillRect/>
          </a:stretch>
        </p:blipFill>
        <p:spPr bwMode="auto">
          <a:xfrm>
            <a:off x="1524000" y="3356993"/>
            <a:ext cx="9144000" cy="2853333"/>
          </a:xfrm>
          <a:prstGeom prst="rect">
            <a:avLst/>
          </a:prstGeom>
          <a:noFill/>
        </p:spPr>
      </p:pic>
      <p:pic>
        <p:nvPicPr>
          <p:cNvPr id="11" name="Picture 4" descr="https://timgsa.baidu.com/timg?image&amp;quality=80&amp;size=b9999_10000&amp;sec=1524558429866&amp;di=cd101086cc30b743ffab647f7e4aad6d&amp;imgtype=0&amp;src=http%3A%2F%2Fwww.znlhjy.com%2Fupload%2Fnews%2F201509%2F20150901170148596773.jpg"/>
          <p:cNvPicPr>
            <a:picLocks noChangeAspect="1" noChangeArrowheads="1"/>
          </p:cNvPicPr>
          <p:nvPr/>
        </p:nvPicPr>
        <p:blipFill>
          <a:blip r:embed="rId5" cstate="print"/>
          <a:srcRect/>
          <a:stretch>
            <a:fillRect/>
          </a:stretch>
        </p:blipFill>
        <p:spPr bwMode="auto">
          <a:xfrm>
            <a:off x="1524000" y="764704"/>
            <a:ext cx="9144000" cy="6093296"/>
          </a:xfrm>
          <a:prstGeom prst="rect">
            <a:avLst/>
          </a:prstGeom>
          <a:noFill/>
        </p:spPr>
      </p:pic>
    </p:spTree>
    <p:extLst>
      <p:ext uri="{BB962C8B-B14F-4D97-AF65-F5344CB8AC3E}">
        <p14:creationId xmlns:p14="http://schemas.microsoft.com/office/powerpoint/2010/main" xmlns="" val="2408147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4"/>
                                        </p:tgtEl>
                                        <p:attrNameLst>
                                          <p:attrName>style.visibility</p:attrName>
                                        </p:attrNameLst>
                                      </p:cBhvr>
                                      <p:to>
                                        <p:strVal val="visible"/>
                                      </p:to>
                                    </p:set>
                                    <p:anim calcmode="discrete" valueType="clr">
                                      <p:cBhvr override="childStyle">
                                        <p:cTn id="1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
                                        </p:tgtEl>
                                        <p:attrNameLst>
                                          <p:attrName>fillcolor</p:attrName>
                                        </p:attrNameLst>
                                      </p:cBhvr>
                                      <p:tavLst>
                                        <p:tav tm="0">
                                          <p:val>
                                            <p:clrVal>
                                              <a:schemeClr val="accent2"/>
                                            </p:clrVal>
                                          </p:val>
                                        </p:tav>
                                        <p:tav tm="50000">
                                          <p:val>
                                            <p:clrVal>
                                              <a:schemeClr val="hlink"/>
                                            </p:clrVal>
                                          </p:val>
                                        </p:tav>
                                      </p:tavLst>
                                    </p:anim>
                                    <p:set>
                                      <p:cBhvr>
                                        <p:cTn id="19" dur="80"/>
                                        <p:tgtEl>
                                          <p:spTgt spid="4"/>
                                        </p:tgtEl>
                                        <p:attrNameLst>
                                          <p:attrName>fill.type</p:attrName>
                                        </p:attrNameLst>
                                      </p:cBhvr>
                                      <p:to>
                                        <p:strVal val="solid"/>
                                      </p:to>
                                    </p:set>
                                  </p:childTnLst>
                                </p:cTn>
                              </p:par>
                            </p:childTnLst>
                          </p:cTn>
                        </p:par>
                        <p:par>
                          <p:cTn id="20" fill="hold">
                            <p:stCondLst>
                              <p:cond delay="3009"/>
                            </p:stCondLst>
                            <p:childTnLst>
                              <p:par>
                                <p:cTn id="21" presetID="22" presetClass="entr" presetSubtype="8" fill="hold" nodeType="afterEffect">
                                  <p:stCondLst>
                                    <p:cond delay="0"/>
                                  </p:stCondLst>
                                  <p:childTnLst>
                                    <p:set>
                                      <p:cBhvr>
                                        <p:cTn id="22" dur="1" fill="hold">
                                          <p:stCondLst>
                                            <p:cond delay="0"/>
                                          </p:stCondLst>
                                        </p:cTn>
                                        <p:tgtEl>
                                          <p:spTgt spid="140294"/>
                                        </p:tgtEl>
                                        <p:attrNameLst>
                                          <p:attrName>style.visibility</p:attrName>
                                        </p:attrNameLst>
                                      </p:cBhvr>
                                      <p:to>
                                        <p:strVal val="visible"/>
                                      </p:to>
                                    </p:set>
                                    <p:animEffect transition="in" filter="wipe(left)">
                                      <p:cBhvr>
                                        <p:cTn id="23" dur="500"/>
                                        <p:tgtEl>
                                          <p:spTgt spid="140294"/>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xmlns="" id="{6AD9E7DB-1564-4CCA-A5F9-FC8EBCFACFFB}"/>
              </a:ext>
            </a:extLst>
          </p:cNvPr>
          <p:cNvSpPr txBox="1">
            <a:spLocks noChangeArrowheads="1"/>
          </p:cNvSpPr>
          <p:nvPr/>
        </p:nvSpPr>
        <p:spPr bwMode="auto">
          <a:xfrm>
            <a:off x="9385545" y="4469549"/>
            <a:ext cx="694421" cy="661720"/>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dirty="0">
                <a:solidFill>
                  <a:srgbClr val="FFFFFF"/>
                </a:solidFill>
                <a:latin typeface="Impact" panose="020B0806030902050204" pitchFamily="34" charset="0"/>
              </a:rPr>
              <a:t>05</a:t>
            </a:r>
            <a:endParaRPr lang="zh-CN" altLang="en-US" sz="3700" dirty="0">
              <a:solidFill>
                <a:srgbClr val="FFFFFF"/>
              </a:solidFill>
              <a:latin typeface="Impact" panose="020B0806030902050204" pitchFamily="34" charset="0"/>
            </a:endParaRPr>
          </a:p>
        </p:txBody>
      </p:sp>
      <p:sp>
        <p:nvSpPr>
          <p:cNvPr id="3" name="TextBox 17">
            <a:extLst>
              <a:ext uri="{FF2B5EF4-FFF2-40B4-BE49-F238E27FC236}">
                <a16:creationId xmlns:a16="http://schemas.microsoft.com/office/drawing/2014/main" xmlns="" id="{DCF60979-9642-4A02-A67C-40A355ED944C}"/>
              </a:ext>
            </a:extLst>
          </p:cNvPr>
          <p:cNvSpPr txBox="1">
            <a:spLocks noChangeArrowheads="1"/>
          </p:cNvSpPr>
          <p:nvPr/>
        </p:nvSpPr>
        <p:spPr bwMode="auto">
          <a:xfrm>
            <a:off x="7662233" y="4469549"/>
            <a:ext cx="676787" cy="661720"/>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dirty="0">
                <a:solidFill>
                  <a:srgbClr val="FFFFFF"/>
                </a:solidFill>
                <a:latin typeface="Impact" panose="020B0806030902050204" pitchFamily="34" charset="0"/>
              </a:rPr>
              <a:t>04</a:t>
            </a:r>
            <a:endParaRPr lang="zh-CN" altLang="en-US" sz="3700" dirty="0">
              <a:solidFill>
                <a:srgbClr val="FFFFFF"/>
              </a:solidFill>
              <a:latin typeface="Impact" panose="020B0806030902050204" pitchFamily="34" charset="0"/>
            </a:endParaRPr>
          </a:p>
        </p:txBody>
      </p:sp>
      <p:sp>
        <p:nvSpPr>
          <p:cNvPr id="4" name="TextBox 22">
            <a:extLst>
              <a:ext uri="{FF2B5EF4-FFF2-40B4-BE49-F238E27FC236}">
                <a16:creationId xmlns:a16="http://schemas.microsoft.com/office/drawing/2014/main" xmlns="" id="{619E50F2-21C6-463A-A105-3D683AFE2690}"/>
              </a:ext>
            </a:extLst>
          </p:cNvPr>
          <p:cNvSpPr txBox="1">
            <a:spLocks noChangeArrowheads="1"/>
          </p:cNvSpPr>
          <p:nvPr/>
        </p:nvSpPr>
        <p:spPr bwMode="auto">
          <a:xfrm>
            <a:off x="6043195" y="4469549"/>
            <a:ext cx="691215" cy="661720"/>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rPr>
              <a:t>03</a:t>
            </a:r>
            <a:endParaRPr lang="zh-CN" altLang="en-US" sz="3700">
              <a:solidFill>
                <a:srgbClr val="FFFFFF"/>
              </a:solidFill>
              <a:latin typeface="Impact" panose="020B0806030902050204" pitchFamily="34" charset="0"/>
            </a:endParaRPr>
          </a:p>
        </p:txBody>
      </p:sp>
      <p:sp>
        <p:nvSpPr>
          <p:cNvPr id="5" name="TextBox 27">
            <a:extLst>
              <a:ext uri="{FF2B5EF4-FFF2-40B4-BE49-F238E27FC236}">
                <a16:creationId xmlns:a16="http://schemas.microsoft.com/office/drawing/2014/main" xmlns="" id="{02668451-8A3E-4AB5-A6C8-FFEDDB2BD99A}"/>
              </a:ext>
            </a:extLst>
          </p:cNvPr>
          <p:cNvSpPr txBox="1">
            <a:spLocks noChangeArrowheads="1"/>
          </p:cNvSpPr>
          <p:nvPr/>
        </p:nvSpPr>
        <p:spPr bwMode="auto">
          <a:xfrm>
            <a:off x="4424155" y="4469549"/>
            <a:ext cx="678391" cy="661720"/>
          </a:xfrm>
          <a:prstGeom prst="rect">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a:solidFill>
                  <a:srgbClr val="FFFFFF"/>
                </a:solidFill>
                <a:latin typeface="Impact" panose="020B0806030902050204" pitchFamily="34" charset="0"/>
              </a:rPr>
              <a:t>02</a:t>
            </a:r>
            <a:endParaRPr lang="zh-CN" altLang="en-US" sz="3700">
              <a:solidFill>
                <a:srgbClr val="FFFFFF"/>
              </a:solidFill>
              <a:latin typeface="Impact" panose="020B0806030902050204" pitchFamily="34" charset="0"/>
            </a:endParaRPr>
          </a:p>
        </p:txBody>
      </p:sp>
      <p:sp>
        <p:nvSpPr>
          <p:cNvPr id="6" name="TextBox 33">
            <a:extLst>
              <a:ext uri="{FF2B5EF4-FFF2-40B4-BE49-F238E27FC236}">
                <a16:creationId xmlns:a16="http://schemas.microsoft.com/office/drawing/2014/main" xmlns="" id="{E56F9E4E-871E-417F-AD91-BC48660971CF}"/>
              </a:ext>
            </a:extLst>
          </p:cNvPr>
          <p:cNvSpPr txBox="1">
            <a:spLocks noChangeArrowheads="1"/>
          </p:cNvSpPr>
          <p:nvPr/>
        </p:nvSpPr>
        <p:spPr bwMode="auto">
          <a:xfrm>
            <a:off x="2805930" y="4469549"/>
            <a:ext cx="620683" cy="661720"/>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700" dirty="0">
                <a:solidFill>
                  <a:srgbClr val="FFFFFF"/>
                </a:solidFill>
                <a:latin typeface="Impact" panose="020B0806030902050204" pitchFamily="34" charset="0"/>
              </a:rPr>
              <a:t>01</a:t>
            </a:r>
            <a:endParaRPr lang="zh-CN" altLang="en-US" sz="3700" dirty="0">
              <a:solidFill>
                <a:srgbClr val="FFFFFF"/>
              </a:solidFill>
              <a:latin typeface="Impact" panose="020B0806030902050204" pitchFamily="34" charset="0"/>
            </a:endParaRPr>
          </a:p>
        </p:txBody>
      </p:sp>
      <p:cxnSp>
        <p:nvCxnSpPr>
          <p:cNvPr id="7" name="直接连接符 36">
            <a:extLst>
              <a:ext uri="{FF2B5EF4-FFF2-40B4-BE49-F238E27FC236}">
                <a16:creationId xmlns:a16="http://schemas.microsoft.com/office/drawing/2014/main" xmlns="" id="{AAC598F9-F890-419E-8D2E-7A8146F1B5E5}"/>
              </a:ext>
            </a:extLst>
          </p:cNvPr>
          <p:cNvCxnSpPr>
            <a:cxnSpLocks noChangeShapeType="1"/>
          </p:cNvCxnSpPr>
          <p:nvPr/>
        </p:nvCxnSpPr>
        <p:spPr bwMode="auto">
          <a:xfrm flipV="1">
            <a:off x="1847528" y="3212976"/>
            <a:ext cx="0" cy="1166554"/>
          </a:xfrm>
          <a:prstGeom prst="line">
            <a:avLst/>
          </a:prstGeom>
          <a:noFill/>
          <a:ln w="38100">
            <a:solidFill>
              <a:srgbClr val="E60010">
                <a:alpha val="98000"/>
              </a:srgbClr>
            </a:solidFill>
            <a:prstDash val="sysDash"/>
            <a:round/>
            <a:headEnd type="oval" w="med" len="med"/>
            <a:tailEnd type="oval" w="med" len="med"/>
          </a:ln>
          <a:extLst>
            <a:ext uri="{909E8E84-426E-40DD-AFC4-6F175D3DCCD1}">
              <a14:hiddenFill xmlns:a14="http://schemas.microsoft.com/office/drawing/2010/main" xmlns="">
                <a:noFill/>
              </a14:hiddenFill>
            </a:ext>
          </a:extLst>
        </p:spPr>
      </p:cxnSp>
      <p:sp>
        <p:nvSpPr>
          <p:cNvPr id="8" name="矩形 1">
            <a:extLst>
              <a:ext uri="{FF2B5EF4-FFF2-40B4-BE49-F238E27FC236}">
                <a16:creationId xmlns:a16="http://schemas.microsoft.com/office/drawing/2014/main" xmlns="" id="{215DD303-DF8F-4543-879B-EF9B9D99840B}"/>
              </a:ext>
            </a:extLst>
          </p:cNvPr>
          <p:cNvSpPr>
            <a:spLocks noChangeArrowheads="1"/>
          </p:cNvSpPr>
          <p:nvPr/>
        </p:nvSpPr>
        <p:spPr bwMode="auto">
          <a:xfrm>
            <a:off x="1847528" y="3068960"/>
            <a:ext cx="1619672" cy="1165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zh-CN" sz="2400" b="1" dirty="0">
                <a:solidFill>
                  <a:srgbClr val="0000FF"/>
                </a:solidFill>
                <a:latin typeface="微软雅黑" panose="020B0503020204020204" pitchFamily="34" charset="-122"/>
                <a:ea typeface="微软雅黑" panose="020B0503020204020204" pitchFamily="34" charset="-122"/>
              </a:rPr>
              <a:t>完善国家安全体系</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9" name="直接连接符 38">
            <a:extLst>
              <a:ext uri="{FF2B5EF4-FFF2-40B4-BE49-F238E27FC236}">
                <a16:creationId xmlns:a16="http://schemas.microsoft.com/office/drawing/2014/main" xmlns="" id="{DC4CB77D-3865-4AF8-AA24-D1E2A95CF18B}"/>
              </a:ext>
            </a:extLst>
          </p:cNvPr>
          <p:cNvCxnSpPr>
            <a:cxnSpLocks noChangeShapeType="1"/>
          </p:cNvCxnSpPr>
          <p:nvPr/>
        </p:nvCxnSpPr>
        <p:spPr bwMode="auto">
          <a:xfrm flipV="1">
            <a:off x="3668020" y="5170422"/>
            <a:ext cx="0" cy="1166553"/>
          </a:xfrm>
          <a:prstGeom prst="line">
            <a:avLst/>
          </a:prstGeom>
          <a:noFill/>
          <a:ln w="38100">
            <a:solidFill>
              <a:schemeClr val="bg2">
                <a:lumMod val="75000"/>
                <a:alpha val="98000"/>
              </a:schemeClr>
            </a:solidFill>
            <a:prstDash val="sysDash"/>
            <a:round/>
            <a:headEnd type="oval" w="med" len="med"/>
            <a:tailEnd type="oval" w="med" len="med"/>
          </a:ln>
          <a:extLst>
            <a:ext uri="{909E8E84-426E-40DD-AFC4-6F175D3DCCD1}">
              <a14:hiddenFill xmlns:a14="http://schemas.microsoft.com/office/drawing/2010/main" xmlns="">
                <a:noFill/>
              </a14:hiddenFill>
            </a:ext>
          </a:extLst>
        </p:spPr>
      </p:cxnSp>
      <p:sp>
        <p:nvSpPr>
          <p:cNvPr id="10" name="矩形 1">
            <a:extLst>
              <a:ext uri="{FF2B5EF4-FFF2-40B4-BE49-F238E27FC236}">
                <a16:creationId xmlns:a16="http://schemas.microsoft.com/office/drawing/2014/main" xmlns="" id="{A0384DF0-06A3-4531-BC12-1B68DD9022E1}"/>
              </a:ext>
            </a:extLst>
          </p:cNvPr>
          <p:cNvSpPr>
            <a:spLocks noChangeArrowheads="1"/>
          </p:cNvSpPr>
          <p:nvPr/>
        </p:nvSpPr>
        <p:spPr bwMode="auto">
          <a:xfrm>
            <a:off x="3778461" y="5239060"/>
            <a:ext cx="1597460" cy="1165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zh-CN" sz="2400" b="1" dirty="0">
                <a:solidFill>
                  <a:srgbClr val="0000FF"/>
                </a:solidFill>
                <a:latin typeface="微软雅黑" panose="020B0503020204020204" pitchFamily="34" charset="-122"/>
                <a:ea typeface="微软雅黑" panose="020B0503020204020204" pitchFamily="34" charset="-122"/>
              </a:rPr>
              <a:t>健全公共安全体系</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40">
            <a:extLst>
              <a:ext uri="{FF2B5EF4-FFF2-40B4-BE49-F238E27FC236}">
                <a16:creationId xmlns:a16="http://schemas.microsoft.com/office/drawing/2014/main" xmlns="" id="{6088A366-5715-4F56-8E08-65CF1741563C}"/>
              </a:ext>
            </a:extLst>
          </p:cNvPr>
          <p:cNvCxnSpPr>
            <a:cxnSpLocks noChangeShapeType="1"/>
          </p:cNvCxnSpPr>
          <p:nvPr/>
        </p:nvCxnSpPr>
        <p:spPr bwMode="auto">
          <a:xfrm flipV="1">
            <a:off x="5246261" y="3200829"/>
            <a:ext cx="0" cy="1166554"/>
          </a:xfrm>
          <a:prstGeom prst="line">
            <a:avLst/>
          </a:prstGeom>
          <a:noFill/>
          <a:ln w="38100">
            <a:solidFill>
              <a:srgbClr val="FF0000">
                <a:alpha val="98000"/>
              </a:srgbClr>
            </a:solidFill>
            <a:prstDash val="sysDash"/>
            <a:round/>
            <a:headEnd type="oval" w="med" len="med"/>
            <a:tailEnd type="oval" w="med" len="med"/>
          </a:ln>
          <a:extLst>
            <a:ext uri="{909E8E84-426E-40DD-AFC4-6F175D3DCCD1}">
              <a14:hiddenFill xmlns:a14="http://schemas.microsoft.com/office/drawing/2010/main" xmlns="">
                <a:noFill/>
              </a14:hiddenFill>
            </a:ext>
          </a:extLst>
        </p:spPr>
      </p:cxnSp>
      <p:sp>
        <p:nvSpPr>
          <p:cNvPr id="12" name="矩形 1">
            <a:extLst>
              <a:ext uri="{FF2B5EF4-FFF2-40B4-BE49-F238E27FC236}">
                <a16:creationId xmlns:a16="http://schemas.microsoft.com/office/drawing/2014/main" xmlns="" id="{7E49615C-D00D-4F5E-BAB8-B63B4228ABB4}"/>
              </a:ext>
            </a:extLst>
          </p:cNvPr>
          <p:cNvSpPr>
            <a:spLocks noChangeArrowheads="1"/>
          </p:cNvSpPr>
          <p:nvPr/>
        </p:nvSpPr>
        <p:spPr bwMode="auto">
          <a:xfrm>
            <a:off x="5265978" y="2969546"/>
            <a:ext cx="1766127" cy="1165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zh-CN" sz="2400" b="1" dirty="0">
                <a:solidFill>
                  <a:srgbClr val="0000FF"/>
                </a:solidFill>
                <a:latin typeface="微软雅黑" panose="020B0503020204020204" pitchFamily="34" charset="-122"/>
                <a:ea typeface="微软雅黑" panose="020B0503020204020204" pitchFamily="34" charset="-122"/>
              </a:rPr>
              <a:t>推进平安中国建设</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3" name="直接连接符 43">
            <a:extLst>
              <a:ext uri="{FF2B5EF4-FFF2-40B4-BE49-F238E27FC236}">
                <a16:creationId xmlns:a16="http://schemas.microsoft.com/office/drawing/2014/main" xmlns="" id="{BA74BF89-2751-47D4-BB27-39C28C33575B}"/>
              </a:ext>
            </a:extLst>
          </p:cNvPr>
          <p:cNvCxnSpPr>
            <a:cxnSpLocks noChangeShapeType="1"/>
          </p:cNvCxnSpPr>
          <p:nvPr/>
        </p:nvCxnSpPr>
        <p:spPr bwMode="auto">
          <a:xfrm flipV="1">
            <a:off x="6999969" y="5170422"/>
            <a:ext cx="0" cy="1166553"/>
          </a:xfrm>
          <a:prstGeom prst="line">
            <a:avLst/>
          </a:prstGeom>
          <a:noFill/>
          <a:ln w="38100">
            <a:solidFill>
              <a:schemeClr val="bg2">
                <a:lumMod val="75000"/>
                <a:alpha val="98000"/>
              </a:schemeClr>
            </a:solidFill>
            <a:prstDash val="sysDash"/>
            <a:round/>
            <a:headEnd type="oval" w="med" len="med"/>
            <a:tailEnd type="oval" w="med" len="med"/>
          </a:ln>
          <a:extLst>
            <a:ext uri="{909E8E84-426E-40DD-AFC4-6F175D3DCCD1}">
              <a14:hiddenFill xmlns:a14="http://schemas.microsoft.com/office/drawing/2010/main" xmlns="">
                <a:noFill/>
              </a14:hiddenFill>
            </a:ext>
          </a:extLst>
        </p:spPr>
      </p:cxnSp>
      <p:sp>
        <p:nvSpPr>
          <p:cNvPr id="14" name="矩形 1">
            <a:extLst>
              <a:ext uri="{FF2B5EF4-FFF2-40B4-BE49-F238E27FC236}">
                <a16:creationId xmlns:a16="http://schemas.microsoft.com/office/drawing/2014/main" xmlns="" id="{EA81E594-71BE-4522-B5AD-BDEB2164B14C}"/>
              </a:ext>
            </a:extLst>
          </p:cNvPr>
          <p:cNvSpPr>
            <a:spLocks noChangeArrowheads="1"/>
          </p:cNvSpPr>
          <p:nvPr/>
        </p:nvSpPr>
        <p:spPr bwMode="auto">
          <a:xfrm>
            <a:off x="7100982" y="5239060"/>
            <a:ext cx="1803330" cy="1165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zh-CN" sz="2400" b="1" dirty="0">
                <a:solidFill>
                  <a:srgbClr val="0000FF"/>
                </a:solidFill>
                <a:latin typeface="微软雅黑" panose="020B0503020204020204" pitchFamily="34" charset="-122"/>
                <a:ea typeface="微软雅黑" panose="020B0503020204020204" pitchFamily="34" charset="-122"/>
              </a:rPr>
              <a:t>加强国家安全能力建设</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5" name="直接连接符 51">
            <a:extLst>
              <a:ext uri="{FF2B5EF4-FFF2-40B4-BE49-F238E27FC236}">
                <a16:creationId xmlns:a16="http://schemas.microsoft.com/office/drawing/2014/main" xmlns="" id="{6F520535-384C-4CC3-96A1-F311B9107927}"/>
              </a:ext>
            </a:extLst>
          </p:cNvPr>
          <p:cNvCxnSpPr>
            <a:cxnSpLocks noChangeShapeType="1"/>
          </p:cNvCxnSpPr>
          <p:nvPr/>
        </p:nvCxnSpPr>
        <p:spPr bwMode="auto">
          <a:xfrm flipV="1">
            <a:off x="8641707" y="3201203"/>
            <a:ext cx="0" cy="1166554"/>
          </a:xfrm>
          <a:prstGeom prst="line">
            <a:avLst/>
          </a:prstGeom>
          <a:noFill/>
          <a:ln w="38100">
            <a:solidFill>
              <a:srgbClr val="FF0000">
                <a:alpha val="98000"/>
              </a:srgbClr>
            </a:solidFill>
            <a:prstDash val="sysDash"/>
            <a:round/>
            <a:headEnd type="oval" w="med" len="med"/>
            <a:tailEnd type="oval" w="med" len="med"/>
          </a:ln>
          <a:extLst>
            <a:ext uri="{909E8E84-426E-40DD-AFC4-6F175D3DCCD1}">
              <a14:hiddenFill xmlns:a14="http://schemas.microsoft.com/office/drawing/2010/main" xmlns="">
                <a:noFill/>
              </a14:hiddenFill>
            </a:ext>
          </a:extLst>
        </p:spPr>
      </p:cxnSp>
      <p:sp>
        <p:nvSpPr>
          <p:cNvPr id="16" name="矩形 1">
            <a:extLst>
              <a:ext uri="{FF2B5EF4-FFF2-40B4-BE49-F238E27FC236}">
                <a16:creationId xmlns:a16="http://schemas.microsoft.com/office/drawing/2014/main" xmlns="" id="{905713F6-C29F-4F6D-9E9B-9F747E70D9C8}"/>
              </a:ext>
            </a:extLst>
          </p:cNvPr>
          <p:cNvSpPr>
            <a:spLocks noChangeArrowheads="1"/>
          </p:cNvSpPr>
          <p:nvPr/>
        </p:nvSpPr>
        <p:spPr bwMode="auto">
          <a:xfrm>
            <a:off x="8624786" y="2978972"/>
            <a:ext cx="1719687" cy="1165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17" tIns="60958" rIns="121917" bIns="60958">
            <a:spAutoFit/>
          </a:bodyPr>
          <a:lstStyle/>
          <a:p>
            <a:pPr>
              <a:lnSpc>
                <a:spcPct val="150000"/>
              </a:lnSpc>
            </a:pPr>
            <a:r>
              <a:rPr lang="zh-CN" altLang="zh-CN" sz="2400" b="1" dirty="0">
                <a:solidFill>
                  <a:srgbClr val="0000FF"/>
                </a:solidFill>
                <a:latin typeface="微软雅黑" panose="020B0503020204020204" pitchFamily="34" charset="-122"/>
                <a:ea typeface="微软雅黑" panose="020B0503020204020204" pitchFamily="34" charset="-122"/>
              </a:rPr>
              <a:t>加强国家安全教育</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cxnSp>
        <p:nvCxnSpPr>
          <p:cNvPr id="17" name="直接连接符 36">
            <a:extLst>
              <a:ext uri="{FF2B5EF4-FFF2-40B4-BE49-F238E27FC236}">
                <a16:creationId xmlns:a16="http://schemas.microsoft.com/office/drawing/2014/main" xmlns="" id="{3DC72720-6D64-42AF-AACE-25D65788BB4D}"/>
              </a:ext>
            </a:extLst>
          </p:cNvPr>
          <p:cNvCxnSpPr>
            <a:cxnSpLocks noChangeShapeType="1"/>
            <a:stCxn id="6" idx="1"/>
          </p:cNvCxnSpPr>
          <p:nvPr/>
        </p:nvCxnSpPr>
        <p:spPr bwMode="auto">
          <a:xfrm flipH="1" flipV="1">
            <a:off x="1847529" y="4365105"/>
            <a:ext cx="958401" cy="435305"/>
          </a:xfrm>
          <a:prstGeom prst="line">
            <a:avLst/>
          </a:prstGeom>
          <a:noFill/>
          <a:ln w="38100">
            <a:solidFill>
              <a:srgbClr val="E60010">
                <a:alpha val="98000"/>
              </a:srgbClr>
            </a:solidFill>
            <a:prstDash val="sysDash"/>
            <a:round/>
            <a:headEnd type="oval" w="med" len="med"/>
            <a:tailEnd type="oval" w="med" len="med"/>
          </a:ln>
          <a:extLst>
            <a:ext uri="{909E8E84-426E-40DD-AFC4-6F175D3DCCD1}">
              <a14:hiddenFill xmlns:a14="http://schemas.microsoft.com/office/drawing/2010/main" xmlns="">
                <a:noFill/>
              </a14:hiddenFill>
            </a:ext>
          </a:extLst>
        </p:spPr>
      </p:cxnSp>
      <p:cxnSp>
        <p:nvCxnSpPr>
          <p:cNvPr id="18" name="直接连接符 38">
            <a:extLst>
              <a:ext uri="{FF2B5EF4-FFF2-40B4-BE49-F238E27FC236}">
                <a16:creationId xmlns:a16="http://schemas.microsoft.com/office/drawing/2014/main" xmlns="" id="{0D17CA73-2A48-4D63-9C23-2D6A6D9BA554}"/>
              </a:ext>
            </a:extLst>
          </p:cNvPr>
          <p:cNvCxnSpPr>
            <a:cxnSpLocks noChangeShapeType="1"/>
            <a:endCxn id="5" idx="1"/>
          </p:cNvCxnSpPr>
          <p:nvPr/>
        </p:nvCxnSpPr>
        <p:spPr bwMode="auto">
          <a:xfrm flipV="1">
            <a:off x="3668020" y="4800409"/>
            <a:ext cx="756134" cy="370012"/>
          </a:xfrm>
          <a:prstGeom prst="line">
            <a:avLst/>
          </a:prstGeom>
          <a:noFill/>
          <a:ln w="38100">
            <a:solidFill>
              <a:schemeClr val="bg2">
                <a:lumMod val="75000"/>
                <a:alpha val="98000"/>
              </a:schemeClr>
            </a:solidFill>
            <a:prstDash val="sysDash"/>
            <a:round/>
            <a:headEnd type="oval" w="med" len="med"/>
            <a:tailEnd type="oval" w="med" len="med"/>
          </a:ln>
          <a:extLst>
            <a:ext uri="{909E8E84-426E-40DD-AFC4-6F175D3DCCD1}">
              <a14:hiddenFill xmlns:a14="http://schemas.microsoft.com/office/drawing/2010/main" xmlns="">
                <a:noFill/>
              </a14:hiddenFill>
            </a:ext>
          </a:extLst>
        </p:spPr>
      </p:cxnSp>
      <p:cxnSp>
        <p:nvCxnSpPr>
          <p:cNvPr id="19" name="直接连接符 40">
            <a:extLst>
              <a:ext uri="{FF2B5EF4-FFF2-40B4-BE49-F238E27FC236}">
                <a16:creationId xmlns:a16="http://schemas.microsoft.com/office/drawing/2014/main" xmlns="" id="{9609F24D-2CBA-4DC0-9639-D275FFF5331A}"/>
              </a:ext>
            </a:extLst>
          </p:cNvPr>
          <p:cNvCxnSpPr>
            <a:cxnSpLocks noChangeShapeType="1"/>
            <a:stCxn id="4" idx="1"/>
          </p:cNvCxnSpPr>
          <p:nvPr/>
        </p:nvCxnSpPr>
        <p:spPr bwMode="auto">
          <a:xfrm flipH="1" flipV="1">
            <a:off x="5246262" y="4367383"/>
            <a:ext cx="796933" cy="433026"/>
          </a:xfrm>
          <a:prstGeom prst="line">
            <a:avLst/>
          </a:prstGeom>
          <a:noFill/>
          <a:ln w="38100">
            <a:solidFill>
              <a:srgbClr val="FF0000">
                <a:alpha val="98000"/>
              </a:srgbClr>
            </a:solidFill>
            <a:prstDash val="sysDash"/>
            <a:round/>
            <a:headEnd type="oval" w="med" len="med"/>
            <a:tailEnd type="oval" w="med" len="med"/>
          </a:ln>
          <a:extLst>
            <a:ext uri="{909E8E84-426E-40DD-AFC4-6F175D3DCCD1}">
              <a14:hiddenFill xmlns:a14="http://schemas.microsoft.com/office/drawing/2010/main" xmlns="">
                <a:noFill/>
              </a14:hiddenFill>
            </a:ext>
          </a:extLst>
        </p:spPr>
      </p:cxnSp>
      <p:cxnSp>
        <p:nvCxnSpPr>
          <p:cNvPr id="20" name="直接连接符 43">
            <a:extLst>
              <a:ext uri="{FF2B5EF4-FFF2-40B4-BE49-F238E27FC236}">
                <a16:creationId xmlns:a16="http://schemas.microsoft.com/office/drawing/2014/main" xmlns="" id="{BC44387E-B5B8-48F4-9ABB-219C9FD75A37}"/>
              </a:ext>
            </a:extLst>
          </p:cNvPr>
          <p:cNvCxnSpPr>
            <a:cxnSpLocks noChangeShapeType="1"/>
            <a:endCxn id="3" idx="1"/>
          </p:cNvCxnSpPr>
          <p:nvPr/>
        </p:nvCxnSpPr>
        <p:spPr bwMode="auto">
          <a:xfrm flipV="1">
            <a:off x="6999970" y="4800409"/>
            <a:ext cx="662263" cy="370012"/>
          </a:xfrm>
          <a:prstGeom prst="line">
            <a:avLst/>
          </a:prstGeom>
          <a:noFill/>
          <a:ln w="38100">
            <a:solidFill>
              <a:schemeClr val="bg2">
                <a:lumMod val="75000"/>
                <a:alpha val="98000"/>
              </a:schemeClr>
            </a:solidFill>
            <a:prstDash val="sysDash"/>
            <a:round/>
            <a:headEnd type="oval" w="med" len="med"/>
            <a:tailEnd type="oval" w="med" len="med"/>
          </a:ln>
          <a:extLst>
            <a:ext uri="{909E8E84-426E-40DD-AFC4-6F175D3DCCD1}">
              <a14:hiddenFill xmlns:a14="http://schemas.microsoft.com/office/drawing/2010/main" xmlns="">
                <a:noFill/>
              </a14:hiddenFill>
            </a:ext>
          </a:extLst>
        </p:spPr>
      </p:cxnSp>
      <p:cxnSp>
        <p:nvCxnSpPr>
          <p:cNvPr id="21" name="直接连接符 51">
            <a:extLst>
              <a:ext uri="{FF2B5EF4-FFF2-40B4-BE49-F238E27FC236}">
                <a16:creationId xmlns:a16="http://schemas.microsoft.com/office/drawing/2014/main" xmlns="" id="{2DE1B37C-75B9-4BC3-8C26-15322825DA35}"/>
              </a:ext>
            </a:extLst>
          </p:cNvPr>
          <p:cNvCxnSpPr>
            <a:cxnSpLocks noChangeShapeType="1"/>
            <a:stCxn id="2" idx="1"/>
          </p:cNvCxnSpPr>
          <p:nvPr/>
        </p:nvCxnSpPr>
        <p:spPr bwMode="auto">
          <a:xfrm flipH="1" flipV="1">
            <a:off x="8657018" y="4367757"/>
            <a:ext cx="728526" cy="432652"/>
          </a:xfrm>
          <a:prstGeom prst="line">
            <a:avLst/>
          </a:prstGeom>
          <a:noFill/>
          <a:ln w="38100">
            <a:solidFill>
              <a:srgbClr val="FF0000">
                <a:alpha val="98000"/>
              </a:srgbClr>
            </a:solidFill>
            <a:prstDash val="sysDash"/>
            <a:round/>
            <a:headEnd type="oval" w="med" len="med"/>
            <a:tailEnd type="oval" w="med" len="med"/>
          </a:ln>
          <a:extLst>
            <a:ext uri="{909E8E84-426E-40DD-AFC4-6F175D3DCCD1}">
              <a14:hiddenFill xmlns:a14="http://schemas.microsoft.com/office/drawing/2010/main" xmlns="">
                <a:noFill/>
              </a14:hiddenFill>
            </a:ext>
          </a:extLst>
        </p:spPr>
      </p:cxnSp>
      <p:sp>
        <p:nvSpPr>
          <p:cNvPr id="22" name="矩形 11">
            <a:extLst>
              <a:ext uri="{FF2B5EF4-FFF2-40B4-BE49-F238E27FC236}">
                <a16:creationId xmlns:a16="http://schemas.microsoft.com/office/drawing/2014/main" xmlns="" id="{3F4139B8-27AA-4E68-A14C-E7297131CD52}"/>
              </a:ext>
            </a:extLst>
          </p:cNvPr>
          <p:cNvSpPr>
            <a:spLocks noChangeArrowheads="1"/>
          </p:cNvSpPr>
          <p:nvPr/>
        </p:nvSpPr>
        <p:spPr bwMode="auto">
          <a:xfrm>
            <a:off x="980492" y="1329661"/>
            <a:ext cx="5595938" cy="604837"/>
          </a:xfrm>
          <a:prstGeom prst="rect">
            <a:avLst/>
          </a:prstGeom>
          <a:noFill/>
          <a:ln w="9525">
            <a:noFill/>
            <a:miter lim="800000"/>
            <a:headEnd/>
            <a:tailEnd/>
          </a:ln>
        </p:spPr>
        <p:txBody>
          <a:bodyPr wrap="none">
            <a:spAutoFit/>
          </a:bodyPr>
          <a:lstStyle/>
          <a:p>
            <a:pPr algn="just">
              <a:lnSpc>
                <a:spcPct val="140000"/>
              </a:lnSpc>
              <a:spcBef>
                <a:spcPct val="50000"/>
              </a:spcBef>
            </a:pPr>
            <a:r>
              <a:rPr lang="en-US" altLang="zh-CN" sz="2800" b="1" dirty="0">
                <a:solidFill>
                  <a:srgbClr val="000000"/>
                </a:solidFill>
                <a:latin typeface="华文中宋"/>
                <a:ea typeface="华文中宋"/>
                <a:cs typeface="华文中宋"/>
              </a:rPr>
              <a:t>2.</a:t>
            </a:r>
            <a:r>
              <a:rPr lang="zh-CN" altLang="en-US" sz="2800" b="1" dirty="0">
                <a:solidFill>
                  <a:srgbClr val="000000"/>
                </a:solidFill>
                <a:latin typeface="华文中宋"/>
                <a:ea typeface="华文中宋"/>
                <a:cs typeface="华文中宋"/>
              </a:rPr>
              <a:t>完善国家安全制度体系的措施</a:t>
            </a:r>
            <a:r>
              <a:rPr lang="zh-CN" altLang="zh-CN" sz="2800" b="1" dirty="0">
                <a:solidFill>
                  <a:srgbClr val="000000"/>
                </a:solidFill>
                <a:latin typeface="华文中宋"/>
                <a:ea typeface="华文中宋"/>
                <a:cs typeface="华文中宋"/>
              </a:rPr>
              <a:t>：</a:t>
            </a:r>
            <a:endParaRPr lang="en-US" altLang="zh-CN" sz="2800" b="1" dirty="0">
              <a:solidFill>
                <a:srgbClr val="000000"/>
              </a:solidFill>
              <a:latin typeface="华文中宋"/>
              <a:ea typeface="华文中宋"/>
              <a:cs typeface="华文中宋"/>
            </a:endParaRPr>
          </a:p>
        </p:txBody>
      </p:sp>
      <p:sp>
        <p:nvSpPr>
          <p:cNvPr id="23" name="矩形 22">
            <a:extLst>
              <a:ext uri="{FF2B5EF4-FFF2-40B4-BE49-F238E27FC236}">
                <a16:creationId xmlns:a16="http://schemas.microsoft.com/office/drawing/2014/main" xmlns="" id="{55D6A02F-9623-4364-B102-C9204526DF2B}"/>
              </a:ext>
            </a:extLst>
          </p:cNvPr>
          <p:cNvSpPr/>
          <p:nvPr/>
        </p:nvSpPr>
        <p:spPr>
          <a:xfrm>
            <a:off x="7983870" y="1523177"/>
            <a:ext cx="2967479" cy="707886"/>
          </a:xfrm>
          <a:prstGeom prst="rect">
            <a:avLst/>
          </a:prstGeom>
          <a:noFill/>
        </p:spPr>
        <p:txBody>
          <a:bodyPr>
            <a:spAutoFit/>
          </a:bodyPr>
          <a:lstStyle/>
          <a:p>
            <a:pPr algn="ctr">
              <a:buFont typeface="Arial" pitchFamily="34" charset="0"/>
              <a:buNone/>
              <a:defRPr/>
            </a:pPr>
            <a:r>
              <a:rPr lang="zh-CN" altLang="en-US" sz="4000" b="1" dirty="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rPr>
              <a:t>国家层面</a:t>
            </a:r>
            <a:endParaRPr lang="zh-CN" altLang="en-US" sz="4000" b="1" dirty="0">
              <a:ln w="10541" cmpd="sng">
                <a:solidFill>
                  <a:schemeClr val="tx1"/>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ndParaRPr>
          </a:p>
        </p:txBody>
      </p:sp>
    </p:spTree>
    <p:extLst>
      <p:ext uri="{BB962C8B-B14F-4D97-AF65-F5344CB8AC3E}">
        <p14:creationId xmlns:p14="http://schemas.microsoft.com/office/powerpoint/2010/main" xmlns="" val="8273506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150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8"/>
                                        </p:tgtEl>
                                        <p:attrNameLst>
                                          <p:attrName>style.visibility</p:attrName>
                                        </p:attrNameLst>
                                      </p:cBhvr>
                                      <p:to>
                                        <p:strVal val="visible"/>
                                      </p:to>
                                    </p:set>
                                    <p:anim calcmode="discrete" valueType="clr">
                                      <p:cBhvr override="childStyle">
                                        <p:cTn id="20"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8"/>
                                        </p:tgtEl>
                                        <p:attrNameLst>
                                          <p:attrName>fillcolor</p:attrName>
                                        </p:attrNameLst>
                                      </p:cBhvr>
                                      <p:tavLst>
                                        <p:tav tm="0">
                                          <p:val>
                                            <p:clrVal>
                                              <a:schemeClr val="accent2"/>
                                            </p:clrVal>
                                          </p:val>
                                        </p:tav>
                                        <p:tav tm="50000">
                                          <p:val>
                                            <p:clrVal>
                                              <a:schemeClr val="hlink"/>
                                            </p:clrVal>
                                          </p:val>
                                        </p:tav>
                                      </p:tavLst>
                                    </p:anim>
                                    <p:set>
                                      <p:cBhvr>
                                        <p:cTn id="22" dur="80"/>
                                        <p:tgtEl>
                                          <p:spTgt spid="8"/>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1500"/>
                            </p:stCondLst>
                            <p:childTnLst>
                              <p:par>
                                <p:cTn id="38" presetID="27" presetClass="entr" presetSubtype="0" fill="hold" grpId="0" nodeType="afterEffect">
                                  <p:stCondLst>
                                    <p:cond delay="0"/>
                                  </p:stCondLst>
                                  <p:iterate type="lt">
                                    <p:tmPct val="50000"/>
                                  </p:iterate>
                                  <p:childTnLst>
                                    <p:set>
                                      <p:cBhvr>
                                        <p:cTn id="39" dur="1" fill="hold">
                                          <p:stCondLst>
                                            <p:cond delay="0"/>
                                          </p:stCondLst>
                                        </p:cTn>
                                        <p:tgtEl>
                                          <p:spTgt spid="10"/>
                                        </p:tgtEl>
                                        <p:attrNameLst>
                                          <p:attrName>style.visibility</p:attrName>
                                        </p:attrNameLst>
                                      </p:cBhvr>
                                      <p:to>
                                        <p:strVal val="visible"/>
                                      </p:to>
                                    </p:set>
                                    <p:anim calcmode="discrete" valueType="clr">
                                      <p:cBhvr override="childStyle">
                                        <p:cTn id="40"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10"/>
                                        </p:tgtEl>
                                        <p:attrNameLst>
                                          <p:attrName>fillcolor</p:attrName>
                                        </p:attrNameLst>
                                      </p:cBhvr>
                                      <p:tavLst>
                                        <p:tav tm="0">
                                          <p:val>
                                            <p:clrVal>
                                              <a:schemeClr val="accent2"/>
                                            </p:clrVal>
                                          </p:val>
                                        </p:tav>
                                        <p:tav tm="50000">
                                          <p:val>
                                            <p:clrVal>
                                              <a:schemeClr val="hlink"/>
                                            </p:clrVal>
                                          </p:val>
                                        </p:tav>
                                      </p:tavLst>
                                    </p:anim>
                                    <p:set>
                                      <p:cBhvr>
                                        <p:cTn id="42" dur="80"/>
                                        <p:tgtEl>
                                          <p:spTgt spid="10"/>
                                        </p:tgtEl>
                                        <p:attrNameLst>
                                          <p:attrName>fill.type</p:attrName>
                                        </p:attrNameLst>
                                      </p:cBhvr>
                                      <p:to>
                                        <p:strVal val="solid"/>
                                      </p:to>
                                    </p:se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right)">
                                      <p:cBhvr>
                                        <p:cTn id="52" dur="500"/>
                                        <p:tgtEl>
                                          <p:spTgt spid="19"/>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childTnLst>
                          </p:cTn>
                        </p:par>
                        <p:par>
                          <p:cTn id="57" fill="hold">
                            <p:stCondLst>
                              <p:cond delay="1500"/>
                            </p:stCondLst>
                            <p:childTnLst>
                              <p:par>
                                <p:cTn id="58" presetID="27" presetClass="entr" presetSubtype="0" fill="hold" grpId="0" nodeType="afterEffect">
                                  <p:stCondLst>
                                    <p:cond delay="0"/>
                                  </p:stCondLst>
                                  <p:iterate type="lt">
                                    <p:tmPct val="50000"/>
                                  </p:iterate>
                                  <p:childTnLst>
                                    <p:set>
                                      <p:cBhvr>
                                        <p:cTn id="59" dur="1" fill="hold">
                                          <p:stCondLst>
                                            <p:cond delay="0"/>
                                          </p:stCondLst>
                                        </p:cTn>
                                        <p:tgtEl>
                                          <p:spTgt spid="12"/>
                                        </p:tgtEl>
                                        <p:attrNameLst>
                                          <p:attrName>style.visibility</p:attrName>
                                        </p:attrNameLst>
                                      </p:cBhvr>
                                      <p:to>
                                        <p:strVal val="visible"/>
                                      </p:to>
                                    </p:set>
                                    <p:anim calcmode="discrete" valueType="clr">
                                      <p:cBhvr override="childStyle">
                                        <p:cTn id="60"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12"/>
                                        </p:tgtEl>
                                        <p:attrNameLst>
                                          <p:attrName>fillcolor</p:attrName>
                                        </p:attrNameLst>
                                      </p:cBhvr>
                                      <p:tavLst>
                                        <p:tav tm="0">
                                          <p:val>
                                            <p:clrVal>
                                              <a:schemeClr val="accent2"/>
                                            </p:clrVal>
                                          </p:val>
                                        </p:tav>
                                        <p:tav tm="50000">
                                          <p:val>
                                            <p:clrVal>
                                              <a:schemeClr val="hlink"/>
                                            </p:clrVal>
                                          </p:val>
                                        </p:tav>
                                      </p:tavLst>
                                    </p:anim>
                                    <p:set>
                                      <p:cBhvr>
                                        <p:cTn id="62" dur="80"/>
                                        <p:tgtEl>
                                          <p:spTgt spid="12"/>
                                        </p:tgtEl>
                                        <p:attrNameLst>
                                          <p:attrName>fill.type</p:attrName>
                                        </p:attrNameLst>
                                      </p:cBhvr>
                                      <p:to>
                                        <p:strVal val="solid"/>
                                      </p:to>
                                    </p:set>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fill="hold"/>
                                        <p:tgtEl>
                                          <p:spTgt spid="3"/>
                                        </p:tgtEl>
                                        <p:attrNameLst>
                                          <p:attrName>ppt_w</p:attrName>
                                        </p:attrNameLst>
                                      </p:cBhvr>
                                      <p:tavLst>
                                        <p:tav tm="0">
                                          <p:val>
                                            <p:fltVal val="0"/>
                                          </p:val>
                                        </p:tav>
                                        <p:tav tm="100000">
                                          <p:val>
                                            <p:strVal val="#ppt_w"/>
                                          </p:val>
                                        </p:tav>
                                      </p:tavLst>
                                    </p:anim>
                                    <p:anim calcmode="lin" valueType="num">
                                      <p:cBhvr>
                                        <p:cTn id="68" dur="500" fill="hold"/>
                                        <p:tgtEl>
                                          <p:spTgt spid="3"/>
                                        </p:tgtEl>
                                        <p:attrNameLst>
                                          <p:attrName>ppt_h</p:attrName>
                                        </p:attrNameLst>
                                      </p:cBhvr>
                                      <p:tavLst>
                                        <p:tav tm="0">
                                          <p:val>
                                            <p:fltVal val="0"/>
                                          </p:val>
                                        </p:tav>
                                        <p:tav tm="100000">
                                          <p:val>
                                            <p:strVal val="#ppt_h"/>
                                          </p:val>
                                        </p:tav>
                                      </p:tavLst>
                                    </p:anim>
                                  </p:childTnLst>
                                </p:cTn>
                              </p:par>
                            </p:childTnLst>
                          </p:cTn>
                        </p:par>
                        <p:par>
                          <p:cTn id="69" fill="hold">
                            <p:stCondLst>
                              <p:cond delay="500"/>
                            </p:stCondLst>
                            <p:childTnLst>
                              <p:par>
                                <p:cTn id="70" presetID="22" presetClass="entr" presetSubtype="2"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right)">
                                      <p:cBhvr>
                                        <p:cTn id="72" dur="500"/>
                                        <p:tgtEl>
                                          <p:spTgt spid="20"/>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up)">
                                      <p:cBhvr>
                                        <p:cTn id="76" dur="500"/>
                                        <p:tgtEl>
                                          <p:spTgt spid="13"/>
                                        </p:tgtEl>
                                      </p:cBhvr>
                                    </p:animEffect>
                                  </p:childTnLst>
                                </p:cTn>
                              </p:par>
                            </p:childTnLst>
                          </p:cTn>
                        </p:par>
                        <p:par>
                          <p:cTn id="77" fill="hold">
                            <p:stCondLst>
                              <p:cond delay="1500"/>
                            </p:stCondLst>
                            <p:childTnLst>
                              <p:par>
                                <p:cTn id="78" presetID="27" presetClass="entr" presetSubtype="0" fill="hold" grpId="0" nodeType="afterEffect">
                                  <p:stCondLst>
                                    <p:cond delay="0"/>
                                  </p:stCondLst>
                                  <p:iterate type="lt">
                                    <p:tmPct val="50000"/>
                                  </p:iterate>
                                  <p:childTnLst>
                                    <p:set>
                                      <p:cBhvr>
                                        <p:cTn id="79" dur="1" fill="hold">
                                          <p:stCondLst>
                                            <p:cond delay="0"/>
                                          </p:stCondLst>
                                        </p:cTn>
                                        <p:tgtEl>
                                          <p:spTgt spid="14"/>
                                        </p:tgtEl>
                                        <p:attrNameLst>
                                          <p:attrName>style.visibility</p:attrName>
                                        </p:attrNameLst>
                                      </p:cBhvr>
                                      <p:to>
                                        <p:strVal val="visible"/>
                                      </p:to>
                                    </p:set>
                                    <p:anim calcmode="discrete" valueType="clr">
                                      <p:cBhvr override="childStyle">
                                        <p:cTn id="80" dur="80"/>
                                        <p:tgtEl>
                                          <p:spTgt spid="14"/>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14"/>
                                        </p:tgtEl>
                                        <p:attrNameLst>
                                          <p:attrName>fillcolor</p:attrName>
                                        </p:attrNameLst>
                                      </p:cBhvr>
                                      <p:tavLst>
                                        <p:tav tm="0">
                                          <p:val>
                                            <p:clrVal>
                                              <a:schemeClr val="accent2"/>
                                            </p:clrVal>
                                          </p:val>
                                        </p:tav>
                                        <p:tav tm="50000">
                                          <p:val>
                                            <p:clrVal>
                                              <a:schemeClr val="hlink"/>
                                            </p:clrVal>
                                          </p:val>
                                        </p:tav>
                                      </p:tavLst>
                                    </p:anim>
                                    <p:set>
                                      <p:cBhvr>
                                        <p:cTn id="82" dur="80"/>
                                        <p:tgtEl>
                                          <p:spTgt spid="14"/>
                                        </p:tgtEl>
                                        <p:attrNameLst>
                                          <p:attrName>fill.type</p:attrName>
                                        </p:attrNameLst>
                                      </p:cBhvr>
                                      <p:to>
                                        <p:strVal val="solid"/>
                                      </p:to>
                                    </p:set>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p:cTn id="87" dur="500" fill="hold"/>
                                        <p:tgtEl>
                                          <p:spTgt spid="2"/>
                                        </p:tgtEl>
                                        <p:attrNameLst>
                                          <p:attrName>ppt_w</p:attrName>
                                        </p:attrNameLst>
                                      </p:cBhvr>
                                      <p:tavLst>
                                        <p:tav tm="0">
                                          <p:val>
                                            <p:fltVal val="0"/>
                                          </p:val>
                                        </p:tav>
                                        <p:tav tm="100000">
                                          <p:val>
                                            <p:strVal val="#ppt_w"/>
                                          </p:val>
                                        </p:tav>
                                      </p:tavLst>
                                    </p:anim>
                                    <p:anim calcmode="lin" valueType="num">
                                      <p:cBhvr>
                                        <p:cTn id="88" dur="500" fill="hold"/>
                                        <p:tgtEl>
                                          <p:spTgt spid="2"/>
                                        </p:tgtEl>
                                        <p:attrNameLst>
                                          <p:attrName>ppt_h</p:attrName>
                                        </p:attrNameLst>
                                      </p:cBhvr>
                                      <p:tavLst>
                                        <p:tav tm="0">
                                          <p:val>
                                            <p:fltVal val="0"/>
                                          </p:val>
                                        </p:tav>
                                        <p:tav tm="100000">
                                          <p:val>
                                            <p:strVal val="#ppt_h"/>
                                          </p:val>
                                        </p:tav>
                                      </p:tavLst>
                                    </p:anim>
                                  </p:childTnLst>
                                </p:cTn>
                              </p:par>
                            </p:childTnLst>
                          </p:cTn>
                        </p:par>
                        <p:par>
                          <p:cTn id="89" fill="hold">
                            <p:stCondLst>
                              <p:cond delay="500"/>
                            </p:stCondLst>
                            <p:childTnLst>
                              <p:par>
                                <p:cTn id="90" presetID="22" presetClass="entr" presetSubtype="4" fill="hold"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down)">
                                      <p:cBhvr>
                                        <p:cTn id="92" dur="500"/>
                                        <p:tgtEl>
                                          <p:spTgt spid="21"/>
                                        </p:tgtEl>
                                      </p:cBhvr>
                                    </p:animEffect>
                                  </p:childTnLst>
                                </p:cTn>
                              </p:par>
                            </p:childTnLst>
                          </p:cTn>
                        </p:par>
                        <p:par>
                          <p:cTn id="93" fill="hold">
                            <p:stCondLst>
                              <p:cond delay="1000"/>
                            </p:stCondLst>
                            <p:childTnLst>
                              <p:par>
                                <p:cTn id="94" presetID="22" presetClass="entr" presetSubtype="4" fill="hold"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down)">
                                      <p:cBhvr>
                                        <p:cTn id="96" dur="500"/>
                                        <p:tgtEl>
                                          <p:spTgt spid="15"/>
                                        </p:tgtEl>
                                      </p:cBhvr>
                                    </p:animEffect>
                                  </p:childTnLst>
                                </p:cTn>
                              </p:par>
                            </p:childTnLst>
                          </p:cTn>
                        </p:par>
                        <p:par>
                          <p:cTn id="97" fill="hold">
                            <p:stCondLst>
                              <p:cond delay="1500"/>
                            </p:stCondLst>
                            <p:childTnLst>
                              <p:par>
                                <p:cTn id="98" presetID="27" presetClass="entr" presetSubtype="0" fill="hold" grpId="0" nodeType="afterEffect">
                                  <p:stCondLst>
                                    <p:cond delay="0"/>
                                  </p:stCondLst>
                                  <p:iterate type="lt">
                                    <p:tmPct val="50000"/>
                                  </p:iterate>
                                  <p:childTnLst>
                                    <p:set>
                                      <p:cBhvr>
                                        <p:cTn id="99" dur="1" fill="hold">
                                          <p:stCondLst>
                                            <p:cond delay="0"/>
                                          </p:stCondLst>
                                        </p:cTn>
                                        <p:tgtEl>
                                          <p:spTgt spid="16"/>
                                        </p:tgtEl>
                                        <p:attrNameLst>
                                          <p:attrName>style.visibility</p:attrName>
                                        </p:attrNameLst>
                                      </p:cBhvr>
                                      <p:to>
                                        <p:strVal val="visible"/>
                                      </p:to>
                                    </p:set>
                                    <p:anim calcmode="discrete" valueType="clr">
                                      <p:cBhvr override="childStyle">
                                        <p:cTn id="100"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101" dur="80"/>
                                        <p:tgtEl>
                                          <p:spTgt spid="16"/>
                                        </p:tgtEl>
                                        <p:attrNameLst>
                                          <p:attrName>fillcolor</p:attrName>
                                        </p:attrNameLst>
                                      </p:cBhvr>
                                      <p:tavLst>
                                        <p:tav tm="0">
                                          <p:val>
                                            <p:clrVal>
                                              <a:schemeClr val="accent2"/>
                                            </p:clrVal>
                                          </p:val>
                                        </p:tav>
                                        <p:tav tm="50000">
                                          <p:val>
                                            <p:clrVal>
                                              <a:schemeClr val="hlink"/>
                                            </p:clrVal>
                                          </p:val>
                                        </p:tav>
                                      </p:tavLst>
                                    </p:anim>
                                    <p:set>
                                      <p:cBhvr>
                                        <p:cTn id="102" dur="80"/>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P spid="10" grpId="0"/>
      <p:bldP spid="12" grpId="0"/>
      <p:bldP spid="14" grpId="0"/>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灯片编号占位符 1"/>
          <p:cNvSpPr>
            <a:spLocks noGrp="1"/>
          </p:cNvSpPr>
          <p:nvPr>
            <p:ph type="sldNum" sz="quarter" idx="12"/>
          </p:nvPr>
        </p:nvSpPr>
        <p:spPr>
          <a:noFill/>
          <a:ln>
            <a:miter lim="800000"/>
            <a:headEnd/>
            <a:tailEnd/>
          </a:ln>
        </p:spPr>
        <p:txBody>
          <a:bodyPr/>
          <a:lstStyle/>
          <a:p>
            <a:pPr>
              <a:buFont typeface="Arial" charset="0"/>
              <a:buNone/>
            </a:pPr>
            <a:fld id="{C804E51A-5CFB-4D0F-895E-CB3DDD5CEC36}" type="slidenum">
              <a:rPr lang="zh-CN" altLang="en-US" smtClean="0"/>
              <a:pPr>
                <a:buFont typeface="Arial" charset="0"/>
                <a:buNone/>
              </a:pPr>
              <a:t>107</a:t>
            </a:fld>
            <a:endParaRPr lang="en-US" altLang="zh-CN" sz="1799">
              <a:solidFill>
                <a:srgbClr val="000000"/>
              </a:solidFill>
              <a:ea typeface="宋体" pitchFamily="2" charset="-122"/>
            </a:endParaRPr>
          </a:p>
        </p:txBody>
      </p:sp>
      <p:sp>
        <p:nvSpPr>
          <p:cNvPr id="3" name="Text Box 10"/>
          <p:cNvSpPr txBox="1">
            <a:spLocks noChangeArrowheads="1"/>
          </p:cNvSpPr>
          <p:nvPr/>
        </p:nvSpPr>
        <p:spPr bwMode="auto">
          <a:xfrm>
            <a:off x="1258173" y="2597499"/>
            <a:ext cx="10431568" cy="4495205"/>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dirty="0">
                <a:latin typeface="华文中宋"/>
                <a:ea typeface="华文中宋"/>
                <a:cs typeface="华文中宋"/>
              </a:rPr>
              <a:t>　</a:t>
            </a:r>
            <a:r>
              <a:rPr lang="zh-CN" altLang="en-US" sz="2116" dirty="0">
                <a:latin typeface="华文新魏" pitchFamily="2" charset="-122"/>
                <a:ea typeface="华文新魏" pitchFamily="2" charset="-122"/>
              </a:rPr>
              <a:t>全面贯彻落实总体国家安全观，要求</a:t>
            </a:r>
            <a:r>
              <a:rPr lang="zh-CN" altLang="en-US" sz="2116" dirty="0">
                <a:solidFill>
                  <a:srgbClr val="C00000"/>
                </a:solidFill>
                <a:latin typeface="华文新魏" pitchFamily="2" charset="-122"/>
                <a:ea typeface="华文新魏" pitchFamily="2" charset="-122"/>
              </a:rPr>
              <a:t>统筹</a:t>
            </a:r>
            <a:r>
              <a:rPr lang="zh-CN" altLang="en-US" sz="2116" dirty="0">
                <a:latin typeface="华文新魏" pitchFamily="2" charset="-122"/>
                <a:ea typeface="华文新魏" pitchFamily="2" charset="-122"/>
              </a:rPr>
              <a:t>外部安全和内部安全，对内求发展、求变革、求稳定、建设平安中国，对外求和平、求合作、求共赢、建设和谐世界；</a:t>
            </a:r>
            <a:r>
              <a:rPr lang="zh-CN" altLang="en-US" sz="2116" dirty="0">
                <a:solidFill>
                  <a:srgbClr val="C00000"/>
                </a:solidFill>
                <a:latin typeface="华文新魏" pitchFamily="2" charset="-122"/>
                <a:ea typeface="华文新魏" pitchFamily="2" charset="-122"/>
              </a:rPr>
              <a:t>统筹</a:t>
            </a:r>
            <a:r>
              <a:rPr lang="zh-CN" altLang="en-US" sz="2116" dirty="0">
                <a:latin typeface="华文新魏" pitchFamily="2" charset="-122"/>
                <a:ea typeface="华文新魏" pitchFamily="2" charset="-122"/>
              </a:rPr>
              <a:t>国土安全和国民安全，坚持以民为本、以人为本，坚持国家安全一切为了人民、一切依靠人民，真正夯实国家安全的群众基础；</a:t>
            </a:r>
            <a:r>
              <a:rPr lang="zh-CN" altLang="en-US" sz="2116" dirty="0">
                <a:solidFill>
                  <a:srgbClr val="C00000"/>
                </a:solidFill>
                <a:latin typeface="华文新魏" pitchFamily="2" charset="-122"/>
                <a:ea typeface="华文新魏" pitchFamily="2" charset="-122"/>
              </a:rPr>
              <a:t>统筹</a:t>
            </a:r>
            <a:r>
              <a:rPr lang="zh-CN" altLang="en-US" sz="2116" dirty="0">
                <a:latin typeface="华文新魏" pitchFamily="2" charset="-122"/>
                <a:ea typeface="华文新魏" pitchFamily="2" charset="-122"/>
              </a:rPr>
              <a:t>传统安全和非传统安全，构建一个集政治安全、国土安全、军事安全、经济安全、文化安全、社会安全、科技安全、信息安全、生态安全、资源安全、核安全等于一体的国家安全体系；</a:t>
            </a:r>
            <a:r>
              <a:rPr lang="zh-CN" altLang="en-US" sz="2116" dirty="0">
                <a:solidFill>
                  <a:srgbClr val="C00000"/>
                </a:solidFill>
                <a:latin typeface="华文新魏" pitchFamily="2" charset="-122"/>
                <a:ea typeface="华文新魏" pitchFamily="2" charset="-122"/>
              </a:rPr>
              <a:t>统筹</a:t>
            </a:r>
            <a:r>
              <a:rPr lang="zh-CN" altLang="en-US" sz="2116" dirty="0">
                <a:latin typeface="华文新魏" pitchFamily="2" charset="-122"/>
                <a:ea typeface="华文新魏" pitchFamily="2" charset="-122"/>
              </a:rPr>
              <a:t>发展问题和安全问题，发展是安全的基础，安全是发展的条件，富国才能强兵，强兵才能卫国；</a:t>
            </a:r>
            <a:r>
              <a:rPr lang="zh-CN" altLang="en-US" sz="2116" dirty="0">
                <a:solidFill>
                  <a:srgbClr val="C00000"/>
                </a:solidFill>
                <a:latin typeface="华文新魏" pitchFamily="2" charset="-122"/>
                <a:ea typeface="华文新魏" pitchFamily="2" charset="-122"/>
              </a:rPr>
              <a:t>统筹</a:t>
            </a:r>
            <a:r>
              <a:rPr lang="zh-CN" altLang="en-US" sz="2116" dirty="0">
                <a:latin typeface="华文新魏" pitchFamily="2" charset="-122"/>
                <a:ea typeface="华文新魏" pitchFamily="2" charset="-122"/>
              </a:rPr>
              <a:t>自身安全和共同安全，打造命运共同体，推动各方朝着互利互惠、共同安全的目标相向而行。</a:t>
            </a:r>
          </a:p>
          <a:p>
            <a:pPr eaLnBrk="0" hangingPunct="0">
              <a:lnSpc>
                <a:spcPct val="140000"/>
              </a:lnSpc>
              <a:spcBef>
                <a:spcPct val="20000"/>
              </a:spcBef>
            </a:pPr>
            <a:endParaRPr lang="zh-CN" altLang="en-US" sz="2116" u="sng" dirty="0">
              <a:latin typeface="华文新魏" pitchFamily="2" charset="-122"/>
              <a:ea typeface="华文新魏" pitchFamily="2" charset="-122"/>
            </a:endParaRPr>
          </a:p>
        </p:txBody>
      </p:sp>
      <p:sp>
        <p:nvSpPr>
          <p:cNvPr id="5"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16068" name="Text Box 10"/>
          <p:cNvSpPr txBox="1">
            <a:spLocks noChangeArrowheads="1"/>
          </p:cNvSpPr>
          <p:nvPr/>
        </p:nvSpPr>
        <p:spPr bwMode="auto">
          <a:xfrm>
            <a:off x="2862693" y="258355"/>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（三）坚持总体国家安全观</a:t>
            </a:r>
          </a:p>
        </p:txBody>
      </p:sp>
      <p:sp>
        <p:nvSpPr>
          <p:cNvPr id="216069" name="Rectangle 18"/>
          <p:cNvSpPr>
            <a:spLocks noChangeArrowheads="1"/>
          </p:cNvSpPr>
          <p:nvPr/>
        </p:nvSpPr>
        <p:spPr bwMode="auto">
          <a:xfrm>
            <a:off x="426671" y="2065751"/>
            <a:ext cx="6300936" cy="596510"/>
          </a:xfrm>
          <a:prstGeom prst="rect">
            <a:avLst/>
          </a:prstGeom>
          <a:noFill/>
          <a:ln w="9525">
            <a:noFill/>
            <a:miter lim="800000"/>
            <a:headEnd/>
            <a:tailEnd/>
          </a:ln>
        </p:spPr>
        <p:txBody>
          <a:bodyPr anchor="ctr" anchorCtr="1">
            <a:spAutoFit/>
          </a:bodyPr>
          <a:lstStyle/>
          <a:p>
            <a:pPr marL="362822" indent="-362822" eaLnBrk="0" hangingPunct="0">
              <a:lnSpc>
                <a:spcPct val="120000"/>
              </a:lnSpc>
              <a:spcBef>
                <a:spcPct val="20000"/>
              </a:spcBef>
            </a:pPr>
            <a:r>
              <a:rPr lang="zh-CN" altLang="en-US" sz="2963" b="1">
                <a:ea typeface="黑体" pitchFamily="2" charset="-122"/>
              </a:rPr>
              <a:t>第一，完善国家安全体系。</a:t>
            </a:r>
          </a:p>
        </p:txBody>
      </p:sp>
      <p:sp>
        <p:nvSpPr>
          <p:cNvPr id="7" name="矩形 11">
            <a:extLst>
              <a:ext uri="{FF2B5EF4-FFF2-40B4-BE49-F238E27FC236}">
                <a16:creationId xmlns:a16="http://schemas.microsoft.com/office/drawing/2014/main" xmlns="" id="{B4CE44A7-7BAB-4AEF-8C63-08A03B768F98}"/>
              </a:ext>
            </a:extLst>
          </p:cNvPr>
          <p:cNvSpPr>
            <a:spLocks noChangeArrowheads="1"/>
          </p:cNvSpPr>
          <p:nvPr/>
        </p:nvSpPr>
        <p:spPr bwMode="auto">
          <a:xfrm>
            <a:off x="980492" y="1329661"/>
            <a:ext cx="5595938" cy="604837"/>
          </a:xfrm>
          <a:prstGeom prst="rect">
            <a:avLst/>
          </a:prstGeom>
          <a:noFill/>
          <a:ln w="9525">
            <a:noFill/>
            <a:miter lim="800000"/>
            <a:headEnd/>
            <a:tailEnd/>
          </a:ln>
        </p:spPr>
        <p:txBody>
          <a:bodyPr wrap="none">
            <a:spAutoFit/>
          </a:bodyPr>
          <a:lstStyle/>
          <a:p>
            <a:pPr algn="just">
              <a:lnSpc>
                <a:spcPct val="140000"/>
              </a:lnSpc>
              <a:spcBef>
                <a:spcPct val="50000"/>
              </a:spcBef>
            </a:pPr>
            <a:r>
              <a:rPr lang="en-US" altLang="zh-CN" sz="2800" b="1" dirty="0">
                <a:solidFill>
                  <a:srgbClr val="000000"/>
                </a:solidFill>
                <a:latin typeface="华文中宋"/>
                <a:ea typeface="华文中宋"/>
                <a:cs typeface="华文中宋"/>
              </a:rPr>
              <a:t>2.</a:t>
            </a:r>
            <a:r>
              <a:rPr lang="zh-CN" altLang="en-US" sz="2800" b="1" dirty="0">
                <a:solidFill>
                  <a:srgbClr val="000000"/>
                </a:solidFill>
                <a:latin typeface="华文中宋"/>
                <a:ea typeface="华文中宋"/>
                <a:cs typeface="华文中宋"/>
              </a:rPr>
              <a:t>完善国家安全制度体系的措施</a:t>
            </a:r>
            <a:r>
              <a:rPr lang="zh-CN" altLang="zh-CN" sz="2800" b="1" dirty="0">
                <a:solidFill>
                  <a:srgbClr val="000000"/>
                </a:solidFill>
                <a:latin typeface="华文中宋"/>
                <a:ea typeface="华文中宋"/>
                <a:cs typeface="华文中宋"/>
              </a:rPr>
              <a:t>：</a:t>
            </a:r>
            <a:endParaRPr lang="en-US" altLang="zh-CN" sz="2800" b="1" dirty="0">
              <a:solidFill>
                <a:srgbClr val="000000"/>
              </a:solidFill>
              <a:latin typeface="华文中宋"/>
              <a:ea typeface="华文中宋"/>
              <a:cs typeface="华文中宋"/>
            </a:endParaRPr>
          </a:p>
        </p:txBody>
      </p:sp>
    </p:spTree>
    <p:extLst>
      <p:ext uri="{BB962C8B-B14F-4D97-AF65-F5344CB8AC3E}">
        <p14:creationId xmlns:p14="http://schemas.microsoft.com/office/powerpoint/2010/main" xmlns="" val="34080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灯片编号占位符 1"/>
          <p:cNvSpPr>
            <a:spLocks noGrp="1"/>
          </p:cNvSpPr>
          <p:nvPr>
            <p:ph type="sldNum" sz="quarter" idx="12"/>
          </p:nvPr>
        </p:nvSpPr>
        <p:spPr>
          <a:noFill/>
          <a:ln>
            <a:miter lim="800000"/>
            <a:headEnd/>
            <a:tailEnd/>
          </a:ln>
        </p:spPr>
        <p:txBody>
          <a:bodyPr/>
          <a:lstStyle/>
          <a:p>
            <a:pPr>
              <a:buFont typeface="Arial" charset="0"/>
              <a:buNone/>
            </a:pPr>
            <a:fld id="{9C4C5D51-2AE6-49DC-A34A-C2C4F3BCA7A0}" type="slidenum">
              <a:rPr lang="zh-CN" altLang="en-US" smtClean="0"/>
              <a:pPr>
                <a:buFont typeface="Arial" charset="0"/>
                <a:buNone/>
              </a:pPr>
              <a:t>108</a:t>
            </a:fld>
            <a:endParaRPr lang="en-US" altLang="zh-CN" sz="1799">
              <a:solidFill>
                <a:srgbClr val="000000"/>
              </a:solidFill>
              <a:ea typeface="宋体" pitchFamily="2" charset="-122"/>
            </a:endParaRPr>
          </a:p>
        </p:txBody>
      </p:sp>
      <p:pic>
        <p:nvPicPr>
          <p:cNvPr id="217090" name="Picture 2" descr="E:\民生问题\03.jpg"/>
          <p:cNvPicPr>
            <a:picLocks noChangeAspect="1" noChangeArrowheads="1"/>
          </p:cNvPicPr>
          <p:nvPr/>
        </p:nvPicPr>
        <p:blipFill>
          <a:blip r:embed="rId2" cstate="print"/>
          <a:srcRect/>
          <a:stretch>
            <a:fillRect/>
          </a:stretch>
        </p:blipFill>
        <p:spPr bwMode="auto">
          <a:xfrm>
            <a:off x="1484946" y="1162949"/>
            <a:ext cx="9700855" cy="5694527"/>
          </a:xfrm>
          <a:prstGeom prst="rect">
            <a:avLst/>
          </a:prstGeom>
          <a:noFill/>
          <a:ln w="9525">
            <a:noFill/>
            <a:miter lim="800000"/>
            <a:headEnd/>
            <a:tailEnd/>
          </a:ln>
        </p:spPr>
      </p:pic>
      <p:sp>
        <p:nvSpPr>
          <p:cNvPr id="4" name="Rectangle 2"/>
          <p:cNvSpPr txBox="1">
            <a:spLocks noChangeArrowheads="1"/>
          </p:cNvSpPr>
          <p:nvPr/>
        </p:nvSpPr>
        <p:spPr>
          <a:xfrm>
            <a:off x="1862901" y="1236860"/>
            <a:ext cx="1965368" cy="453546"/>
          </a:xfrm>
          <a:prstGeom prst="rect">
            <a:avLst/>
          </a:prstGeom>
          <a:solidFill>
            <a:srgbClr val="C00000"/>
          </a:solidFill>
        </p:spPr>
        <p:txBody>
          <a:bodyPr/>
          <a:lstStyle/>
          <a:p>
            <a:pPr algn="ctr" defTabSz="967527" eaLnBrk="0" hangingPunct="0">
              <a:defRPr/>
            </a:pPr>
            <a:r>
              <a:rPr lang="zh-CN" altLang="en-US" sz="2539">
                <a:solidFill>
                  <a:schemeClr val="bg1"/>
                </a:solidFill>
                <a:latin typeface="+mj-lt"/>
                <a:ea typeface="+mj-ea"/>
                <a:cs typeface="+mj-cs"/>
                <a:sym typeface="Calibri" pitchFamily="34" charset="0"/>
              </a:rPr>
              <a:t>五对关系</a:t>
            </a:r>
          </a:p>
        </p:txBody>
      </p:sp>
    </p:spTree>
    <p:extLst>
      <p:ext uri="{BB962C8B-B14F-4D97-AF65-F5344CB8AC3E}">
        <p14:creationId xmlns:p14="http://schemas.microsoft.com/office/powerpoint/2010/main" xmlns="" val="31952458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灯片编号占位符 1"/>
          <p:cNvSpPr>
            <a:spLocks noGrp="1"/>
          </p:cNvSpPr>
          <p:nvPr>
            <p:ph type="sldNum" sz="quarter" idx="12"/>
          </p:nvPr>
        </p:nvSpPr>
        <p:spPr>
          <a:noFill/>
          <a:ln>
            <a:miter lim="800000"/>
            <a:headEnd/>
            <a:tailEnd/>
          </a:ln>
        </p:spPr>
        <p:txBody>
          <a:bodyPr/>
          <a:lstStyle/>
          <a:p>
            <a:pPr>
              <a:buFont typeface="Arial" charset="0"/>
              <a:buNone/>
            </a:pPr>
            <a:fld id="{C804E51A-5CFB-4D0F-895E-CB3DDD5CEC36}" type="slidenum">
              <a:rPr lang="zh-CN" altLang="en-US" smtClean="0"/>
              <a:pPr>
                <a:buFont typeface="Arial" charset="0"/>
                <a:buNone/>
              </a:pPr>
              <a:t>109</a:t>
            </a:fld>
            <a:endParaRPr lang="en-US" altLang="zh-CN" sz="1799">
              <a:solidFill>
                <a:srgbClr val="000000"/>
              </a:solidFill>
              <a:ea typeface="宋体" pitchFamily="2" charset="-122"/>
            </a:endParaRPr>
          </a:p>
        </p:txBody>
      </p:sp>
      <p:sp>
        <p:nvSpPr>
          <p:cNvPr id="5"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16068" name="Text Box 10"/>
          <p:cNvSpPr txBox="1">
            <a:spLocks noChangeArrowheads="1"/>
          </p:cNvSpPr>
          <p:nvPr/>
        </p:nvSpPr>
        <p:spPr bwMode="auto">
          <a:xfrm>
            <a:off x="2862693" y="258355"/>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（三）坚持总体国家安全观</a:t>
            </a:r>
          </a:p>
        </p:txBody>
      </p:sp>
      <p:sp>
        <p:nvSpPr>
          <p:cNvPr id="7" name="矩形 11">
            <a:extLst>
              <a:ext uri="{FF2B5EF4-FFF2-40B4-BE49-F238E27FC236}">
                <a16:creationId xmlns:a16="http://schemas.microsoft.com/office/drawing/2014/main" xmlns="" id="{B4CE44A7-7BAB-4AEF-8C63-08A03B768F98}"/>
              </a:ext>
            </a:extLst>
          </p:cNvPr>
          <p:cNvSpPr>
            <a:spLocks noChangeArrowheads="1"/>
          </p:cNvSpPr>
          <p:nvPr/>
        </p:nvSpPr>
        <p:spPr bwMode="auto">
          <a:xfrm>
            <a:off x="980492" y="1329661"/>
            <a:ext cx="5595938" cy="604837"/>
          </a:xfrm>
          <a:prstGeom prst="rect">
            <a:avLst/>
          </a:prstGeom>
          <a:noFill/>
          <a:ln w="9525">
            <a:noFill/>
            <a:miter lim="800000"/>
            <a:headEnd/>
            <a:tailEnd/>
          </a:ln>
        </p:spPr>
        <p:txBody>
          <a:bodyPr wrap="none">
            <a:spAutoFit/>
          </a:bodyPr>
          <a:lstStyle/>
          <a:p>
            <a:pPr algn="just">
              <a:lnSpc>
                <a:spcPct val="140000"/>
              </a:lnSpc>
              <a:spcBef>
                <a:spcPct val="50000"/>
              </a:spcBef>
            </a:pPr>
            <a:r>
              <a:rPr lang="en-US" altLang="zh-CN" sz="2800" b="1" dirty="0">
                <a:solidFill>
                  <a:srgbClr val="000000"/>
                </a:solidFill>
                <a:latin typeface="华文中宋"/>
                <a:ea typeface="华文中宋"/>
                <a:cs typeface="华文中宋"/>
              </a:rPr>
              <a:t>2.</a:t>
            </a:r>
            <a:r>
              <a:rPr lang="zh-CN" altLang="en-US" sz="2800" b="1" dirty="0">
                <a:solidFill>
                  <a:srgbClr val="000000"/>
                </a:solidFill>
                <a:latin typeface="华文中宋"/>
                <a:ea typeface="华文中宋"/>
                <a:cs typeface="华文中宋"/>
              </a:rPr>
              <a:t>完善国家安全制度体系的措施</a:t>
            </a:r>
            <a:r>
              <a:rPr lang="zh-CN" altLang="zh-CN" sz="2800" b="1" dirty="0">
                <a:solidFill>
                  <a:srgbClr val="000000"/>
                </a:solidFill>
                <a:latin typeface="华文中宋"/>
                <a:ea typeface="华文中宋"/>
                <a:cs typeface="华文中宋"/>
              </a:rPr>
              <a:t>：</a:t>
            </a:r>
            <a:endParaRPr lang="en-US" altLang="zh-CN" sz="2800" b="1" dirty="0">
              <a:solidFill>
                <a:srgbClr val="000000"/>
              </a:solidFill>
              <a:latin typeface="华文中宋"/>
              <a:ea typeface="华文中宋"/>
              <a:cs typeface="华文中宋"/>
            </a:endParaRPr>
          </a:p>
        </p:txBody>
      </p:sp>
      <p:sp>
        <p:nvSpPr>
          <p:cNvPr id="8" name="Rectangle 18">
            <a:extLst>
              <a:ext uri="{FF2B5EF4-FFF2-40B4-BE49-F238E27FC236}">
                <a16:creationId xmlns:a16="http://schemas.microsoft.com/office/drawing/2014/main" xmlns="" id="{7B51A365-E568-45FD-BC0A-F17BD680ED78}"/>
              </a:ext>
            </a:extLst>
          </p:cNvPr>
          <p:cNvSpPr>
            <a:spLocks noChangeArrowheads="1"/>
          </p:cNvSpPr>
          <p:nvPr/>
        </p:nvSpPr>
        <p:spPr bwMode="auto">
          <a:xfrm>
            <a:off x="403225" y="1954213"/>
            <a:ext cx="5954713" cy="558800"/>
          </a:xfrm>
          <a:prstGeom prst="rect">
            <a:avLst/>
          </a:prstGeom>
          <a:noFill/>
          <a:ln w="9525">
            <a:noFill/>
            <a:miter lim="800000"/>
            <a:headEnd/>
            <a:tailEnd/>
          </a:ln>
        </p:spPr>
        <p:txBody>
          <a:bodyPr anchor="ctr" anchorCtr="1">
            <a:spAutoFit/>
          </a:bodyPr>
          <a:lstStyle/>
          <a:p>
            <a:pPr marL="342900" indent="-342900" eaLnBrk="0" hangingPunct="0">
              <a:lnSpc>
                <a:spcPct val="120000"/>
              </a:lnSpc>
              <a:spcBef>
                <a:spcPct val="20000"/>
              </a:spcBef>
            </a:pPr>
            <a:r>
              <a:rPr lang="zh-CN" altLang="en-US" sz="2800" b="1">
                <a:ea typeface="黑体" pitchFamily="2" charset="-122"/>
              </a:rPr>
              <a:t>第二，健全公共安全体系。</a:t>
            </a:r>
          </a:p>
        </p:txBody>
      </p:sp>
      <p:sp>
        <p:nvSpPr>
          <p:cNvPr id="9" name="Text Box 10">
            <a:extLst>
              <a:ext uri="{FF2B5EF4-FFF2-40B4-BE49-F238E27FC236}">
                <a16:creationId xmlns:a16="http://schemas.microsoft.com/office/drawing/2014/main" xmlns="" id="{17544B61-A04E-4CA1-BAAF-D109CF519DCE}"/>
              </a:ext>
            </a:extLst>
          </p:cNvPr>
          <p:cNvSpPr txBox="1">
            <a:spLocks noChangeArrowheads="1"/>
          </p:cNvSpPr>
          <p:nvPr/>
        </p:nvSpPr>
        <p:spPr bwMode="auto">
          <a:xfrm>
            <a:off x="1166812" y="2557974"/>
            <a:ext cx="9858375" cy="5940729"/>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200" b="1" dirty="0">
                <a:latin typeface="华文中宋"/>
                <a:ea typeface="华文中宋"/>
                <a:cs typeface="华文中宋"/>
              </a:rPr>
              <a:t>　</a:t>
            </a:r>
            <a:r>
              <a:rPr lang="zh-CN" altLang="en-US" sz="2400" dirty="0">
                <a:latin typeface="华文新魏" pitchFamily="2" charset="-122"/>
                <a:ea typeface="华文新魏" pitchFamily="2" charset="-122"/>
              </a:rPr>
              <a:t>公共安全是国家安全的重要体现，一头连着经济社会发展，一头连着千家万户，是最基本的民生。要牢固树立安全发展理念，织密织好全方位、立体化的公共安全网。完善</a:t>
            </a:r>
            <a:r>
              <a:rPr lang="zh-CN" altLang="en-US" sz="2400" dirty="0">
                <a:solidFill>
                  <a:srgbClr val="FF0000"/>
                </a:solidFill>
                <a:latin typeface="华文新魏" pitchFamily="2" charset="-122"/>
                <a:ea typeface="华文新魏" pitchFamily="2" charset="-122"/>
              </a:rPr>
              <a:t>农产品质量安全监管体系</a:t>
            </a:r>
            <a:r>
              <a:rPr lang="zh-CN" altLang="en-US" sz="2400" dirty="0">
                <a:latin typeface="华文新魏" pitchFamily="2" charset="-122"/>
                <a:ea typeface="华文新魏" pitchFamily="2" charset="-122"/>
              </a:rPr>
              <a:t>，保障人民群众“舌尖上的安全”。加强</a:t>
            </a:r>
            <a:r>
              <a:rPr lang="zh-CN" altLang="en-US" sz="2400" dirty="0">
                <a:solidFill>
                  <a:srgbClr val="FF0000"/>
                </a:solidFill>
                <a:latin typeface="华文新魏" pitchFamily="2" charset="-122"/>
                <a:ea typeface="华文新魏" pitchFamily="2" charset="-122"/>
              </a:rPr>
              <a:t>食品药品安全监管</a:t>
            </a:r>
            <a:r>
              <a:rPr lang="zh-CN" altLang="en-US" sz="2400" dirty="0">
                <a:latin typeface="华文新魏" pitchFamily="2" charset="-122"/>
                <a:ea typeface="华文新魏" pitchFamily="2" charset="-122"/>
              </a:rPr>
              <a:t>，加快建立科学完善的食品药品安全治理体系。弘扬生命至上、安全第一的思想，完善安全生产责任制，坚决遏制重特大安全事故。坚持以防为主、防抗救相结合的方针，坚持常态减灾和非常态救灾相统一，全面提高全社会抵御自然灾害的综合防范能力。</a:t>
            </a:r>
          </a:p>
          <a:p>
            <a:pPr eaLnBrk="0" hangingPunct="0">
              <a:lnSpc>
                <a:spcPct val="140000"/>
              </a:lnSpc>
              <a:spcBef>
                <a:spcPct val="20000"/>
              </a:spcBef>
            </a:pPr>
            <a:endParaRPr lang="zh-CN" altLang="en-US" sz="2400" dirty="0">
              <a:latin typeface="华文新魏" pitchFamily="2" charset="-122"/>
              <a:ea typeface="华文新魏" pitchFamily="2" charset="-122"/>
            </a:endParaRPr>
          </a:p>
          <a:p>
            <a:pPr eaLnBrk="0" hangingPunct="0">
              <a:lnSpc>
                <a:spcPct val="140000"/>
              </a:lnSpc>
              <a:spcBef>
                <a:spcPct val="20000"/>
              </a:spcBef>
            </a:pPr>
            <a:endParaRPr lang="zh-CN" altLang="en-US" sz="2000" dirty="0">
              <a:latin typeface="华文新魏" pitchFamily="2" charset="-122"/>
              <a:ea typeface="华文新魏" pitchFamily="2" charset="-122"/>
            </a:endParaRPr>
          </a:p>
          <a:p>
            <a:pPr eaLnBrk="0" hangingPunct="0">
              <a:lnSpc>
                <a:spcPct val="140000"/>
              </a:lnSpc>
              <a:spcBef>
                <a:spcPct val="20000"/>
              </a:spcBef>
            </a:pPr>
            <a:endParaRPr lang="zh-CN" altLang="en-US" sz="2000" u="sng" dirty="0">
              <a:latin typeface="华文新魏" pitchFamily="2" charset="-122"/>
              <a:ea typeface="华文新魏" pitchFamily="2" charset="-122"/>
            </a:endParaRPr>
          </a:p>
        </p:txBody>
      </p:sp>
    </p:spTree>
    <p:extLst>
      <p:ext uri="{BB962C8B-B14F-4D97-AF65-F5344CB8AC3E}">
        <p14:creationId xmlns:p14="http://schemas.microsoft.com/office/powerpoint/2010/main" xmlns="" val="221077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1" y="609912"/>
            <a:ext cx="10515600" cy="5566631"/>
          </a:xfrm>
        </p:spPr>
        <p:txBody>
          <a:bodyPr/>
          <a:lstStyle/>
          <a:p>
            <a:pPr>
              <a:buNone/>
            </a:pPr>
            <a:r>
              <a:rPr lang="en-US" altLang="zh-CN" dirty="0"/>
              <a:t>2.</a:t>
            </a:r>
            <a:r>
              <a:rPr lang="zh-CN" altLang="en-US" dirty="0"/>
              <a:t>历史方位问题（当前和未来的民生建设处于何种发展阶段）我国</a:t>
            </a:r>
            <a:r>
              <a:rPr lang="zh-CN" altLang="en-US" dirty="0">
                <a:solidFill>
                  <a:srgbClr val="FF0000"/>
                </a:solidFill>
              </a:rPr>
              <a:t>民生建设</a:t>
            </a:r>
            <a:r>
              <a:rPr lang="zh-CN" altLang="en-US" dirty="0"/>
              <a:t>进入新的历史阶段</a:t>
            </a:r>
            <a:endParaRPr lang="en-US" altLang="zh-CN" dirty="0"/>
          </a:p>
          <a:p>
            <a:pPr>
              <a:lnSpc>
                <a:spcPct val="120000"/>
              </a:lnSpc>
            </a:pPr>
            <a:r>
              <a:rPr lang="zh-CN" altLang="en-US" sz="2539" b="1" dirty="0"/>
              <a:t>传统中国有</a:t>
            </a:r>
            <a:r>
              <a:rPr lang="zh-CN" altLang="en-US" sz="2539" b="1" dirty="0">
                <a:latin typeface="宋体" pitchFamily="2" charset="-122"/>
              </a:rPr>
              <a:t>“</a:t>
            </a:r>
            <a:r>
              <a:rPr lang="zh-CN" altLang="en-US" sz="2539" b="1" dirty="0"/>
              <a:t>民生</a:t>
            </a:r>
            <a:r>
              <a:rPr lang="zh-CN" altLang="en-US" sz="2539" b="1" dirty="0">
                <a:latin typeface="宋体" pitchFamily="2" charset="-122"/>
              </a:rPr>
              <a:t>”</a:t>
            </a:r>
            <a:r>
              <a:rPr lang="zh-CN" altLang="en-US" sz="2539" b="1" dirty="0"/>
              <a:t>之说，无</a:t>
            </a:r>
            <a:r>
              <a:rPr lang="zh-CN" altLang="en-US" sz="2539" b="1" dirty="0">
                <a:latin typeface="宋体" pitchFamily="2" charset="-122"/>
              </a:rPr>
              <a:t>“</a:t>
            </a:r>
            <a:r>
              <a:rPr lang="zh-CN" altLang="en-US" sz="2539" b="1" dirty="0"/>
              <a:t>社会建设</a:t>
            </a:r>
            <a:r>
              <a:rPr lang="zh-CN" altLang="en-US" sz="2539" b="1" dirty="0">
                <a:latin typeface="宋体" pitchFamily="2" charset="-122"/>
              </a:rPr>
              <a:t>”</a:t>
            </a:r>
            <a:r>
              <a:rPr lang="zh-CN" altLang="en-US" sz="2539" b="1" dirty="0"/>
              <a:t>一词。</a:t>
            </a:r>
          </a:p>
          <a:p>
            <a:pPr>
              <a:lnSpc>
                <a:spcPct val="120000"/>
              </a:lnSpc>
            </a:pPr>
            <a:r>
              <a:rPr lang="en-US" altLang="zh-CN" sz="2539" b="1" dirty="0">
                <a:latin typeface="宋体" pitchFamily="2" charset="-122"/>
              </a:rPr>
              <a:t>1917</a:t>
            </a:r>
            <a:r>
              <a:rPr lang="zh-CN" altLang="en-US" sz="2539" b="1" dirty="0">
                <a:latin typeface="宋体" pitchFamily="2" charset="-122"/>
              </a:rPr>
              <a:t>年，孙中山撰写</a:t>
            </a:r>
            <a:r>
              <a:rPr lang="en-US" altLang="zh-CN" sz="2539" b="1" dirty="0">
                <a:latin typeface="宋体" pitchFamily="2" charset="-122"/>
              </a:rPr>
              <a:t>《</a:t>
            </a:r>
            <a:r>
              <a:rPr lang="zh-CN" altLang="en-US" sz="2539" b="1" dirty="0">
                <a:latin typeface="宋体" pitchFamily="2" charset="-122"/>
              </a:rPr>
              <a:t>民权初步（社会建设）</a:t>
            </a:r>
            <a:r>
              <a:rPr lang="en-US" altLang="zh-CN" sz="2539" b="1" dirty="0">
                <a:latin typeface="宋体" pitchFamily="2" charset="-122"/>
              </a:rPr>
              <a:t>》</a:t>
            </a:r>
            <a:r>
              <a:rPr lang="zh-CN" altLang="en-US" sz="2539" b="1" dirty="0">
                <a:latin typeface="宋体" pitchFamily="2" charset="-122"/>
              </a:rPr>
              <a:t>一文。国民政府开展过大量社会建设工作。</a:t>
            </a:r>
          </a:p>
          <a:p>
            <a:pPr>
              <a:lnSpc>
                <a:spcPct val="120000"/>
              </a:lnSpc>
            </a:pPr>
            <a:r>
              <a:rPr lang="zh-CN" altLang="en-US" sz="2539" b="1" dirty="0">
                <a:latin typeface="宋体" pitchFamily="2" charset="-122"/>
              </a:rPr>
              <a:t>新中国长期无社会建设之名，有社会建设之实。</a:t>
            </a:r>
            <a:endParaRPr lang="zh-CN" altLang="en-US" sz="2539" b="1" dirty="0"/>
          </a:p>
          <a:p>
            <a:pPr>
              <a:lnSpc>
                <a:spcPct val="120000"/>
              </a:lnSpc>
              <a:buFontTx/>
              <a:buNone/>
            </a:pPr>
            <a:r>
              <a:rPr lang="zh-CN" altLang="en-US" sz="2539" b="1" dirty="0"/>
              <a:t>  改革开放以来，中国民生建设大致经历了三个阶段：</a:t>
            </a:r>
          </a:p>
          <a:p>
            <a:pPr>
              <a:lnSpc>
                <a:spcPct val="120000"/>
              </a:lnSpc>
            </a:pPr>
            <a:r>
              <a:rPr lang="zh-CN" altLang="en-US" sz="2539" b="1" dirty="0">
                <a:solidFill>
                  <a:srgbClr val="3333FF"/>
                </a:solidFill>
              </a:rPr>
              <a:t>第一阶段</a:t>
            </a:r>
            <a:r>
              <a:rPr lang="zh-CN" altLang="en-US" sz="2539" b="1" dirty="0">
                <a:solidFill>
                  <a:srgbClr val="3333FF"/>
                </a:solidFill>
                <a:latin typeface="宋体" pitchFamily="2" charset="-122"/>
              </a:rPr>
              <a:t>（</a:t>
            </a:r>
            <a:r>
              <a:rPr lang="en-US" altLang="zh-CN" sz="2539" b="1" dirty="0">
                <a:solidFill>
                  <a:srgbClr val="3333FF"/>
                </a:solidFill>
                <a:latin typeface="宋体" pitchFamily="2" charset="-122"/>
              </a:rPr>
              <a:t>1979—2003</a:t>
            </a:r>
            <a:r>
              <a:rPr lang="zh-CN" altLang="en-US" sz="2539" b="1" dirty="0">
                <a:solidFill>
                  <a:srgbClr val="3333FF"/>
                </a:solidFill>
                <a:latin typeface="宋体" pitchFamily="2" charset="-122"/>
              </a:rPr>
              <a:t>年），</a:t>
            </a:r>
            <a:r>
              <a:rPr lang="zh-CN" altLang="en-US" sz="2539" b="1" dirty="0">
                <a:solidFill>
                  <a:srgbClr val="3333FF"/>
                </a:solidFill>
              </a:rPr>
              <a:t>民生自动改善时期。</a:t>
            </a:r>
          </a:p>
          <a:p>
            <a:pPr>
              <a:lnSpc>
                <a:spcPct val="120000"/>
              </a:lnSpc>
              <a:buFontTx/>
              <a:buNone/>
            </a:pPr>
            <a:r>
              <a:rPr lang="zh-CN" altLang="en-US" sz="2539" b="1" dirty="0"/>
              <a:t>   在这一时期，政府和社会关注的是经济建设，社会建设相对滞后。但由于经济高速发展，人民生活水平迅速提高，民生在自动改善。</a:t>
            </a:r>
          </a:p>
          <a:p>
            <a:pPr>
              <a:buNone/>
            </a:pPr>
            <a:endParaRPr lang="en-US" altLang="zh-CN" sz="3386" b="1" dirty="0">
              <a:solidFill>
                <a:srgbClr val="3333FF"/>
              </a:solidFill>
              <a:ea typeface="黑体" pitchFamily="49" charset="-122"/>
            </a:endParaRPr>
          </a:p>
          <a:p>
            <a:pPr>
              <a:buNone/>
            </a:pPr>
            <a:endParaRPr lang="en-US" altLang="zh-CN" dirty="0"/>
          </a:p>
          <a:p>
            <a:pPr>
              <a:buNone/>
            </a:pPr>
            <a:endParaRPr lang="en-US" altLang="zh-CN" dirty="0"/>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11</a:t>
            </a:fld>
            <a:endParaRPr lang="en-US" altLang="zh-CN" sz="1799">
              <a:solidFill>
                <a:srgbClr val="000000"/>
              </a:solidFill>
              <a:ea typeface="宋体" pitchFamily="2" charset="-122"/>
            </a:endParaRPr>
          </a:p>
        </p:txBody>
      </p:sp>
    </p:spTree>
    <p:extLst>
      <p:ext uri="{BB962C8B-B14F-4D97-AF65-F5344CB8AC3E}">
        <p14:creationId xmlns:p14="http://schemas.microsoft.com/office/powerpoint/2010/main" xmlns="" val="39337794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063552" y="1844824"/>
            <a:ext cx="2376264" cy="432048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0" y="6021288"/>
            <a:ext cx="9144000" cy="827696"/>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3000" dirty="0">
                <a:solidFill>
                  <a:schemeClr val="bg1"/>
                </a:solidFill>
              </a:rPr>
              <a:t>第三、推进平安中国建设</a:t>
            </a:r>
          </a:p>
        </p:txBody>
      </p:sp>
      <p:sp>
        <p:nvSpPr>
          <p:cNvPr id="6" name="矩形 5"/>
          <p:cNvSpPr/>
          <p:nvPr/>
        </p:nvSpPr>
        <p:spPr>
          <a:xfrm>
            <a:off x="2063552" y="1916833"/>
            <a:ext cx="2376264" cy="4182277"/>
          </a:xfrm>
          <a:prstGeom prst="rect">
            <a:avLst/>
          </a:prstGeom>
        </p:spPr>
        <p:txBody>
          <a:bodyPr wrap="square" lIns="98466" tIns="49233" rIns="98466" bIns="49233">
            <a:spAutoFit/>
          </a:bodyPr>
          <a:lstStyle/>
          <a:p>
            <a:pPr>
              <a:lnSpc>
                <a:spcPct val="150000"/>
              </a:lnSpc>
              <a:buFont typeface="Wingdings" panose="05000000000000000000" pitchFamily="2" charset="2"/>
              <a:buChar char="u"/>
            </a:pPr>
            <a:r>
              <a:rPr lang="zh-CN" altLang="zh-CN" sz="2000" b="1" dirty="0">
                <a:solidFill>
                  <a:schemeClr val="tx1">
                    <a:lumMod val="75000"/>
                    <a:lumOff val="25000"/>
                  </a:schemeClr>
                </a:solidFill>
                <a:latin typeface="楷体" panose="02010609060101010101" pitchFamily="49" charset="-122"/>
                <a:ea typeface="楷体" panose="02010609060101010101" pitchFamily="49" charset="-122"/>
              </a:rPr>
              <a:t>建设平安中国，要紧紧抓住突出问题和薄弱环节，坚持一手抓专项打击整治，一手抓源头性、基础性工作，加快社会治安防控体系建设。</a:t>
            </a:r>
            <a:endParaRPr lang="zh-CN" altLang="en-US" sz="2000"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u"/>
            </a:pPr>
            <a:endParaRPr lang="zh-CN" altLang="en-US" sz="2000" b="1" dirty="0">
              <a:solidFill>
                <a:schemeClr val="tx1">
                  <a:lumMod val="75000"/>
                  <a:lumOff val="25000"/>
                </a:schemeClr>
              </a:solidFill>
              <a:latin typeface="楷体" panose="02010609060101010101" pitchFamily="49" charset="-122"/>
              <a:ea typeface="楷体" panose="02010609060101010101" pitchFamily="49" charset="-122"/>
            </a:endParaRPr>
          </a:p>
        </p:txBody>
      </p:sp>
      <p:pic>
        <p:nvPicPr>
          <p:cNvPr id="141314" name="Picture 2" descr="https://timgsa.baidu.com/timg?image&amp;quality=80&amp;size=b9999_10000&amp;sec=1524558919655&amp;di=eb13d99fa53eccc461253aa3159f4afe&amp;imgtype=0&amp;src=http%3A%2F%2Fimg.redocn.com%2Fsheji%2F20141105%2Fpinganzhongguojianshexuanchuanzhanbansheji_3401827.jpg"/>
          <p:cNvPicPr>
            <a:picLocks noChangeAspect="1" noChangeArrowheads="1"/>
          </p:cNvPicPr>
          <p:nvPr/>
        </p:nvPicPr>
        <p:blipFill>
          <a:blip r:embed="rId3" cstate="print"/>
          <a:srcRect/>
          <a:stretch>
            <a:fillRect/>
          </a:stretch>
        </p:blipFill>
        <p:spPr bwMode="auto">
          <a:xfrm>
            <a:off x="4583832" y="1844825"/>
            <a:ext cx="5940152" cy="4433715"/>
          </a:xfrm>
          <a:prstGeom prst="rect">
            <a:avLst/>
          </a:prstGeom>
          <a:ln>
            <a:noFill/>
          </a:ln>
          <a:effectLst>
            <a:softEdge rad="112500"/>
          </a:effectLst>
        </p:spPr>
      </p:pic>
    </p:spTree>
    <p:extLst>
      <p:ext uri="{BB962C8B-B14F-4D97-AF65-F5344CB8AC3E}">
        <p14:creationId xmlns:p14="http://schemas.microsoft.com/office/powerpoint/2010/main" xmlns="" val="32569050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41314"/>
                                        </p:tgtEl>
                                        <p:attrNameLst>
                                          <p:attrName>style.visibility</p:attrName>
                                        </p:attrNameLst>
                                      </p:cBhvr>
                                      <p:to>
                                        <p:strVal val="visible"/>
                                      </p:to>
                                    </p:set>
                                    <p:anim calcmode="lin" valueType="num">
                                      <p:cBhvr>
                                        <p:cTn id="13" dur="500" fill="hold"/>
                                        <p:tgtEl>
                                          <p:spTgt spid="141314"/>
                                        </p:tgtEl>
                                        <p:attrNameLst>
                                          <p:attrName>ppt_w</p:attrName>
                                        </p:attrNameLst>
                                      </p:cBhvr>
                                      <p:tavLst>
                                        <p:tav tm="0">
                                          <p:val>
                                            <p:fltVal val="0"/>
                                          </p:val>
                                        </p:tav>
                                        <p:tav tm="100000">
                                          <p:val>
                                            <p:strVal val="#ppt_w"/>
                                          </p:val>
                                        </p:tav>
                                      </p:tavLst>
                                    </p:anim>
                                    <p:anim calcmode="lin" valueType="num">
                                      <p:cBhvr>
                                        <p:cTn id="14" dur="500" fill="hold"/>
                                        <p:tgtEl>
                                          <p:spTgt spid="141314"/>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20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6"/>
                                        </p:tgtEl>
                                        <p:attrNameLst>
                                          <p:attrName>style.visibility</p:attrName>
                                        </p:attrNameLst>
                                      </p:cBhvr>
                                      <p:to>
                                        <p:strVal val="visible"/>
                                      </p:to>
                                    </p:set>
                                    <p:anim calcmode="discrete" valueType="clr">
                                      <p:cBhvr override="childStyle">
                                        <p:cTn id="22"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6"/>
                                        </p:tgtEl>
                                        <p:attrNameLst>
                                          <p:attrName>fillcolor</p:attrName>
                                        </p:attrNameLst>
                                      </p:cBhvr>
                                      <p:tavLst>
                                        <p:tav tm="0">
                                          <p:val>
                                            <p:clrVal>
                                              <a:schemeClr val="accent2"/>
                                            </p:clrVal>
                                          </p:val>
                                        </p:tav>
                                        <p:tav tm="50000">
                                          <p:val>
                                            <p:clrVal>
                                              <a:schemeClr val="hlink"/>
                                            </p:clrVal>
                                          </p:val>
                                        </p:tav>
                                      </p:tavLst>
                                    </p:anim>
                                    <p:set>
                                      <p:cBhvr>
                                        <p:cTn id="24"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 y="1844824"/>
            <a:ext cx="6864864" cy="4320480"/>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6021288"/>
            <a:ext cx="12192000" cy="827696"/>
          </a:xfrm>
          <a:prstGeom prst="rect">
            <a:avLst/>
          </a:prstGeom>
        </p:spPr>
      </p:pic>
      <p:sp>
        <p:nvSpPr>
          <p:cNvPr id="4"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3000" dirty="0">
                <a:solidFill>
                  <a:schemeClr val="bg1"/>
                </a:solidFill>
              </a:rPr>
              <a:t>第四、加强国家安全能力建设</a:t>
            </a:r>
          </a:p>
        </p:txBody>
      </p:sp>
      <p:sp>
        <p:nvSpPr>
          <p:cNvPr id="5" name="矩形 4"/>
          <p:cNvSpPr/>
          <p:nvPr/>
        </p:nvSpPr>
        <p:spPr>
          <a:xfrm>
            <a:off x="-1" y="1859154"/>
            <a:ext cx="6864864" cy="4998846"/>
          </a:xfrm>
          <a:prstGeom prst="rect">
            <a:avLst/>
          </a:prstGeom>
        </p:spPr>
        <p:txBody>
          <a:bodyPr wrap="square" lIns="98466" tIns="49233" rIns="98466" bIns="49233">
            <a:spAutoFit/>
          </a:bodyPr>
          <a:lstStyle/>
          <a:p>
            <a:pPr>
              <a:lnSpc>
                <a:spcPct val="150000"/>
              </a:lnSpc>
              <a:buFont typeface="Wingdings" panose="05000000000000000000" pitchFamily="2" charset="2"/>
              <a:buChar char="u"/>
            </a:pPr>
            <a:r>
              <a:rPr lang="zh-CN" altLang="zh-CN" sz="2400" b="1" dirty="0">
                <a:solidFill>
                  <a:schemeClr val="tx1">
                    <a:lumMod val="75000"/>
                    <a:lumOff val="25000"/>
                  </a:schemeClr>
                </a:solidFill>
                <a:latin typeface="楷体" panose="02010609060101010101" pitchFamily="49" charset="-122"/>
                <a:ea typeface="楷体" panose="02010609060101010101" pitchFamily="49" charset="-122"/>
              </a:rPr>
              <a:t>主动适应新时代国家安全需要，增强风险意识，坚持科技引领、法治保障、文化支撑，推进安全工作精细化、信息化、法治化。</a:t>
            </a:r>
            <a:endParaRPr lang="en-US" altLang="zh-CN" sz="2400" b="1" dirty="0">
              <a:solidFill>
                <a:schemeClr val="tx1">
                  <a:lumMod val="75000"/>
                  <a:lumOff val="25000"/>
                </a:schemeClr>
              </a:solidFill>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u"/>
            </a:pPr>
            <a:r>
              <a:rPr lang="zh-CN" altLang="en-US" sz="2400" b="1" dirty="0">
                <a:solidFill>
                  <a:schemeClr val="tx1">
                    <a:lumMod val="75000"/>
                    <a:lumOff val="25000"/>
                  </a:schemeClr>
                </a:solidFill>
                <a:latin typeface="楷体" panose="02010609060101010101" pitchFamily="49" charset="-122"/>
                <a:ea typeface="楷体" panose="02010609060101010101" pitchFamily="49" charset="-122"/>
              </a:rPr>
              <a:t>进一步提高防范和抵御安全风险、维护国家安全的能力和水平。建立健全反恐工作格局，完善反恐工作体系，加强反恐力量建设，加强反恐国际合作。坚决遏制和打击境内外敌对势力利用民族问题、宗教问题进行的分裂、渗透、破坏活动。</a:t>
            </a:r>
          </a:p>
          <a:p>
            <a:pPr>
              <a:lnSpc>
                <a:spcPct val="150000"/>
              </a:lnSpc>
              <a:buFont typeface="Wingdings" panose="05000000000000000000" pitchFamily="2" charset="2"/>
              <a:buChar char="u"/>
            </a:pPr>
            <a:endParaRPr lang="zh-CN" altLang="en-US" sz="2400" b="1" dirty="0">
              <a:solidFill>
                <a:schemeClr val="tx1">
                  <a:lumMod val="75000"/>
                  <a:lumOff val="25000"/>
                </a:schemeClr>
              </a:solidFill>
              <a:latin typeface="楷体" panose="02010609060101010101" pitchFamily="49" charset="-122"/>
              <a:ea typeface="楷体" panose="02010609060101010101" pitchFamily="49" charset="-122"/>
            </a:endParaRPr>
          </a:p>
        </p:txBody>
      </p:sp>
      <p:pic>
        <p:nvPicPr>
          <p:cNvPr id="143362" name="Picture 2" descr="https://timgsa.baidu.com/timg?image&amp;quality=80&amp;size=b9999_10000&amp;sec=1524559140248&amp;di=2da621d06e79b4c62679c0d0df0bcac3&amp;imgtype=0&amp;src=http%3A%2F%2Fwww.pacq.gov.cn%2Fuploads%2Fallimg%2F170103%2F1043406058-0.jpg"/>
          <p:cNvPicPr>
            <a:picLocks noChangeAspect="1" noChangeArrowheads="1"/>
          </p:cNvPicPr>
          <p:nvPr/>
        </p:nvPicPr>
        <p:blipFill>
          <a:blip r:embed="rId3" cstate="print"/>
          <a:srcRect/>
          <a:stretch>
            <a:fillRect/>
          </a:stretch>
        </p:blipFill>
        <p:spPr bwMode="auto">
          <a:xfrm>
            <a:off x="7752186" y="1669401"/>
            <a:ext cx="4048125" cy="4391026"/>
          </a:xfrm>
          <a:prstGeom prst="rect">
            <a:avLst/>
          </a:prstGeom>
          <a:noFill/>
        </p:spPr>
      </p:pic>
      <p:sp>
        <p:nvSpPr>
          <p:cNvPr id="6" name="矩形 5">
            <a:extLst>
              <a:ext uri="{FF2B5EF4-FFF2-40B4-BE49-F238E27FC236}">
                <a16:creationId xmlns:a16="http://schemas.microsoft.com/office/drawing/2014/main" xmlns="" id="{3BD33A46-BAB5-40A6-8A76-73203B3388D4}"/>
              </a:ext>
            </a:extLst>
          </p:cNvPr>
          <p:cNvSpPr/>
          <p:nvPr/>
        </p:nvSpPr>
        <p:spPr>
          <a:xfrm>
            <a:off x="7127773" y="6001404"/>
            <a:ext cx="4801314" cy="369332"/>
          </a:xfrm>
          <a:prstGeom prst="rect">
            <a:avLst/>
          </a:prstGeom>
        </p:spPr>
        <p:txBody>
          <a:bodyPr wrap="none">
            <a:spAutoFit/>
          </a:bodyPr>
          <a:lstStyle/>
          <a:p>
            <a:r>
              <a:rPr lang="zh-CN" altLang="en-US" dirty="0">
                <a:latin typeface="华文新魏" pitchFamily="2" charset="-122"/>
                <a:ea typeface="华文新魏" pitchFamily="2" charset="-122"/>
              </a:rPr>
              <a:t>使暴力恐怖分子成为“过街老鼠、人人喊打”</a:t>
            </a:r>
            <a:endParaRPr lang="zh-CN" altLang="en-US" dirty="0"/>
          </a:p>
        </p:txBody>
      </p:sp>
    </p:spTree>
    <p:extLst>
      <p:ext uri="{BB962C8B-B14F-4D97-AF65-F5344CB8AC3E}">
        <p14:creationId xmlns:p14="http://schemas.microsoft.com/office/powerpoint/2010/main" xmlns="" val="41192281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5"/>
                                        </p:tgtEl>
                                        <p:attrNameLst>
                                          <p:attrName>style.visibility</p:attrName>
                                        </p:attrNameLst>
                                      </p:cBhvr>
                                      <p:to>
                                        <p:strVal val="visible"/>
                                      </p:to>
                                    </p:set>
                                    <p:anim calcmode="discrete" valueType="clr">
                                      <p:cBhvr override="childStyle">
                                        <p:cTn id="1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5"/>
                                        </p:tgtEl>
                                        <p:attrNameLst>
                                          <p:attrName>fillcolor</p:attrName>
                                        </p:attrNameLst>
                                      </p:cBhvr>
                                      <p:tavLst>
                                        <p:tav tm="0">
                                          <p:val>
                                            <p:clrVal>
                                              <a:schemeClr val="accent2"/>
                                            </p:clrVal>
                                          </p:val>
                                        </p:tav>
                                        <p:tav tm="50000">
                                          <p:val>
                                            <p:clrVal>
                                              <a:schemeClr val="hlink"/>
                                            </p:clrVal>
                                          </p:val>
                                        </p:tav>
                                      </p:tavLst>
                                    </p:anim>
                                    <p:set>
                                      <p:cBhvr>
                                        <p:cTn id="19" dur="80"/>
                                        <p:tgtEl>
                                          <p:spTgt spid="5"/>
                                        </p:tgtEl>
                                        <p:attrNameLst>
                                          <p:attrName>fill.type</p:attrName>
                                        </p:attrNameLst>
                                      </p:cBhvr>
                                      <p:to>
                                        <p:strVal val="solid"/>
                                      </p:to>
                                    </p:set>
                                  </p:childTnLst>
                                </p:cTn>
                              </p:par>
                            </p:childTnLst>
                          </p:cTn>
                        </p:par>
                        <p:par>
                          <p:cTn id="20" fill="hold">
                            <p:stCondLst>
                              <p:cond delay="7980"/>
                            </p:stCondLst>
                            <p:childTnLst>
                              <p:par>
                                <p:cTn id="21" presetID="23" presetClass="entr" presetSubtype="16" fill="hold" nodeType="afterEffect">
                                  <p:stCondLst>
                                    <p:cond delay="0"/>
                                  </p:stCondLst>
                                  <p:childTnLst>
                                    <p:set>
                                      <p:cBhvr>
                                        <p:cTn id="22" dur="1" fill="hold">
                                          <p:stCondLst>
                                            <p:cond delay="0"/>
                                          </p:stCondLst>
                                        </p:cTn>
                                        <p:tgtEl>
                                          <p:spTgt spid="143362"/>
                                        </p:tgtEl>
                                        <p:attrNameLst>
                                          <p:attrName>style.visibility</p:attrName>
                                        </p:attrNameLst>
                                      </p:cBhvr>
                                      <p:to>
                                        <p:strVal val="visible"/>
                                      </p:to>
                                    </p:set>
                                    <p:anim calcmode="lin" valueType="num">
                                      <p:cBhvr>
                                        <p:cTn id="23" dur="500" fill="hold"/>
                                        <p:tgtEl>
                                          <p:spTgt spid="143362"/>
                                        </p:tgtEl>
                                        <p:attrNameLst>
                                          <p:attrName>ppt_w</p:attrName>
                                        </p:attrNameLst>
                                      </p:cBhvr>
                                      <p:tavLst>
                                        <p:tav tm="0">
                                          <p:val>
                                            <p:fltVal val="0"/>
                                          </p:val>
                                        </p:tav>
                                        <p:tav tm="100000">
                                          <p:val>
                                            <p:strVal val="#ppt_w"/>
                                          </p:val>
                                        </p:tav>
                                      </p:tavLst>
                                    </p:anim>
                                    <p:anim calcmode="lin" valueType="num">
                                      <p:cBhvr>
                                        <p:cTn id="24" dur="500" fill="hold"/>
                                        <p:tgtEl>
                                          <p:spTgt spid="1433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5248" y="1853712"/>
            <a:ext cx="6111247" cy="4167576"/>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6021288"/>
            <a:ext cx="12192000" cy="827696"/>
          </a:xfrm>
          <a:prstGeom prst="rect">
            <a:avLst/>
          </a:prstGeom>
        </p:spPr>
      </p:pic>
      <p:sp>
        <p:nvSpPr>
          <p:cNvPr id="4"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zh-CN" altLang="en-US" sz="3000" dirty="0">
                <a:solidFill>
                  <a:schemeClr val="bg1"/>
                </a:solidFill>
              </a:rPr>
              <a:t>第五</a:t>
            </a:r>
            <a:r>
              <a:rPr lang="en-US" altLang="zh-CN" sz="3000" dirty="0">
                <a:solidFill>
                  <a:schemeClr val="bg1"/>
                </a:solidFill>
              </a:rPr>
              <a:t>.</a:t>
            </a:r>
            <a:r>
              <a:rPr lang="zh-CN" altLang="en-US" sz="3000" dirty="0">
                <a:solidFill>
                  <a:schemeClr val="bg1"/>
                </a:solidFill>
              </a:rPr>
              <a:t>加强国家安全教育</a:t>
            </a:r>
          </a:p>
        </p:txBody>
      </p:sp>
      <p:sp>
        <p:nvSpPr>
          <p:cNvPr id="5" name="矩形 4"/>
          <p:cNvSpPr/>
          <p:nvPr/>
        </p:nvSpPr>
        <p:spPr>
          <a:xfrm>
            <a:off x="318946" y="1853712"/>
            <a:ext cx="5777053" cy="4366942"/>
          </a:xfrm>
          <a:prstGeom prst="rect">
            <a:avLst/>
          </a:prstGeom>
        </p:spPr>
        <p:txBody>
          <a:bodyPr wrap="square" lIns="98466" tIns="49233" rIns="98466" bIns="49233">
            <a:spAutoFit/>
          </a:bodyPr>
          <a:lstStyle/>
          <a:p>
            <a:pPr>
              <a:lnSpc>
                <a:spcPct val="150000"/>
              </a:lnSpc>
              <a:buFont typeface="Wingdings" panose="05000000000000000000" pitchFamily="2" charset="2"/>
              <a:buChar char="u"/>
            </a:pPr>
            <a:r>
              <a:rPr lang="zh-CN" altLang="zh-CN" sz="2400" b="1" dirty="0">
                <a:solidFill>
                  <a:schemeClr val="tx1">
                    <a:lumMod val="75000"/>
                    <a:lumOff val="25000"/>
                  </a:schemeClr>
                </a:solidFill>
                <a:latin typeface="楷体" panose="02010609060101010101" pitchFamily="49" charset="-122"/>
                <a:ea typeface="楷体" panose="02010609060101010101" pitchFamily="49" charset="-122"/>
              </a:rPr>
              <a:t>维护国家安全是全党全国人民的共同责任。以每年</a:t>
            </a:r>
            <a:r>
              <a:rPr lang="en-US" altLang="zh-CN" sz="2400" b="1" dirty="0">
                <a:solidFill>
                  <a:schemeClr val="tx1">
                    <a:lumMod val="75000"/>
                    <a:lumOff val="25000"/>
                  </a:schemeClr>
                </a:solidFill>
                <a:latin typeface="楷体" panose="02010609060101010101" pitchFamily="49" charset="-122"/>
                <a:ea typeface="楷体" panose="02010609060101010101" pitchFamily="49" charset="-122"/>
              </a:rPr>
              <a:t>4</a:t>
            </a:r>
            <a:r>
              <a:rPr lang="zh-CN" altLang="zh-CN" sz="2400" b="1" dirty="0">
                <a:solidFill>
                  <a:schemeClr val="tx1">
                    <a:lumMod val="75000"/>
                    <a:lumOff val="25000"/>
                  </a:schemeClr>
                </a:solidFill>
                <a:latin typeface="楷体" panose="02010609060101010101" pitchFamily="49" charset="-122"/>
                <a:ea typeface="楷体" panose="02010609060101010101" pitchFamily="49" charset="-122"/>
              </a:rPr>
              <a:t>月</a:t>
            </a:r>
            <a:r>
              <a:rPr lang="en-US" altLang="zh-CN" sz="2400" b="1" dirty="0">
                <a:solidFill>
                  <a:schemeClr val="tx1">
                    <a:lumMod val="75000"/>
                    <a:lumOff val="25000"/>
                  </a:schemeClr>
                </a:solidFill>
                <a:latin typeface="楷体" panose="02010609060101010101" pitchFamily="49" charset="-122"/>
                <a:ea typeface="楷体" panose="02010609060101010101" pitchFamily="49" charset="-122"/>
              </a:rPr>
              <a:t>15</a:t>
            </a:r>
            <a:r>
              <a:rPr lang="zh-CN" altLang="zh-CN" sz="2400" b="1" dirty="0">
                <a:solidFill>
                  <a:schemeClr val="tx1">
                    <a:lumMod val="75000"/>
                    <a:lumOff val="25000"/>
                  </a:schemeClr>
                </a:solidFill>
                <a:latin typeface="楷体" panose="02010609060101010101" pitchFamily="49" charset="-122"/>
                <a:ea typeface="楷体" panose="02010609060101010101" pitchFamily="49" charset="-122"/>
              </a:rPr>
              <a:t>日“全民国家安全教育日”为契机</a:t>
            </a:r>
            <a:r>
              <a:rPr lang="zh-CN" altLang="en-US" sz="2400" b="1" dirty="0">
                <a:solidFill>
                  <a:schemeClr val="tx1">
                    <a:lumMod val="75000"/>
                    <a:lumOff val="25000"/>
                  </a:schemeClr>
                </a:solidFill>
                <a:latin typeface="楷体" panose="02010609060101010101" pitchFamily="49" charset="-122"/>
                <a:ea typeface="楷体" panose="02010609060101010101" pitchFamily="49" charset="-122"/>
              </a:rPr>
              <a:t>，以总体国家安全观为指导，全面实施国家安全法，深入开展国家安全宣传教育，将国家安全教育纳入领导干部教育培训体系、公务员培训体系、国民教育体系，切实增强全民国家安全意识。</a:t>
            </a:r>
          </a:p>
          <a:p>
            <a:pPr>
              <a:lnSpc>
                <a:spcPct val="150000"/>
              </a:lnSpc>
              <a:buFont typeface="Wingdings" panose="05000000000000000000" pitchFamily="2" charset="2"/>
              <a:buChar char="u"/>
            </a:pPr>
            <a:endParaRPr lang="zh-CN" altLang="en-US" sz="2000" b="1" dirty="0">
              <a:solidFill>
                <a:schemeClr val="tx1">
                  <a:lumMod val="75000"/>
                  <a:lumOff val="25000"/>
                </a:schemeClr>
              </a:solidFill>
              <a:latin typeface="楷体" panose="02010609060101010101" pitchFamily="49" charset="-122"/>
              <a:ea typeface="楷体" panose="02010609060101010101" pitchFamily="49" charset="-122"/>
            </a:endParaRPr>
          </a:p>
        </p:txBody>
      </p:sp>
      <p:pic>
        <p:nvPicPr>
          <p:cNvPr id="142338" name="Picture 2" descr="https://timgsa.baidu.com/timg?image&amp;quality=80&amp;size=b9999_10000&amp;sec=1524559648647&amp;di=dfaf624f19d9e8ee0f783cc998b841e6&amp;imgtype=0&amp;src=http%3A%2F%2Fwww.hlbrdaily.com.cn%2Fuploadfile%2F201804%2F10%2F1750266277.jpg"/>
          <p:cNvPicPr>
            <a:picLocks noChangeAspect="1" noChangeArrowheads="1"/>
          </p:cNvPicPr>
          <p:nvPr/>
        </p:nvPicPr>
        <p:blipFill>
          <a:blip r:embed="rId3" cstate="print"/>
          <a:srcRect/>
          <a:stretch>
            <a:fillRect/>
          </a:stretch>
        </p:blipFill>
        <p:spPr bwMode="auto">
          <a:xfrm>
            <a:off x="6302828" y="1649517"/>
            <a:ext cx="5628456" cy="5085184"/>
          </a:xfrm>
          <a:prstGeom prst="rect">
            <a:avLst/>
          </a:prstGeom>
          <a:noFill/>
        </p:spPr>
      </p:pic>
    </p:spTree>
    <p:extLst>
      <p:ext uri="{BB962C8B-B14F-4D97-AF65-F5344CB8AC3E}">
        <p14:creationId xmlns:p14="http://schemas.microsoft.com/office/powerpoint/2010/main" xmlns="" val="42585292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5"/>
                                        </p:tgtEl>
                                        <p:attrNameLst>
                                          <p:attrName>style.visibility</p:attrName>
                                        </p:attrNameLst>
                                      </p:cBhvr>
                                      <p:to>
                                        <p:strVal val="visible"/>
                                      </p:to>
                                    </p:set>
                                    <p:anim calcmode="discrete" valueType="clr">
                                      <p:cBhvr override="childStyle">
                                        <p:cTn id="1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5"/>
                                        </p:tgtEl>
                                        <p:attrNameLst>
                                          <p:attrName>fillcolor</p:attrName>
                                        </p:attrNameLst>
                                      </p:cBhvr>
                                      <p:tavLst>
                                        <p:tav tm="0">
                                          <p:val>
                                            <p:clrVal>
                                              <a:schemeClr val="accent2"/>
                                            </p:clrVal>
                                          </p:val>
                                        </p:tav>
                                        <p:tav tm="50000">
                                          <p:val>
                                            <p:clrVal>
                                              <a:schemeClr val="hlink"/>
                                            </p:clrVal>
                                          </p:val>
                                        </p:tav>
                                      </p:tavLst>
                                    </p:anim>
                                    <p:set>
                                      <p:cBhvr>
                                        <p:cTn id="19" dur="80"/>
                                        <p:tgtEl>
                                          <p:spTgt spid="5"/>
                                        </p:tgtEl>
                                        <p:attrNameLst>
                                          <p:attrName>fill.type</p:attrName>
                                        </p:attrNameLst>
                                      </p:cBhvr>
                                      <p:to>
                                        <p:strVal val="solid"/>
                                      </p:to>
                                    </p:set>
                                  </p:childTnLst>
                                </p:cTn>
                              </p:par>
                            </p:childTnLst>
                          </p:cTn>
                        </p:par>
                        <p:par>
                          <p:cTn id="20" fill="hold">
                            <p:stCondLst>
                              <p:cond delay="6540"/>
                            </p:stCondLst>
                            <p:childTnLst>
                              <p:par>
                                <p:cTn id="21" presetID="47" presetClass="entr" presetSubtype="0" fill="hold" nodeType="afterEffect">
                                  <p:stCondLst>
                                    <p:cond delay="0"/>
                                  </p:stCondLst>
                                  <p:childTnLst>
                                    <p:set>
                                      <p:cBhvr>
                                        <p:cTn id="22" dur="1" fill="hold">
                                          <p:stCondLst>
                                            <p:cond delay="0"/>
                                          </p:stCondLst>
                                        </p:cTn>
                                        <p:tgtEl>
                                          <p:spTgt spid="142338"/>
                                        </p:tgtEl>
                                        <p:attrNameLst>
                                          <p:attrName>style.visibility</p:attrName>
                                        </p:attrNameLst>
                                      </p:cBhvr>
                                      <p:to>
                                        <p:strVal val="visible"/>
                                      </p:to>
                                    </p:set>
                                    <p:animEffect transition="in" filter="fade">
                                      <p:cBhvr>
                                        <p:cTn id="23" dur="1000"/>
                                        <p:tgtEl>
                                          <p:spTgt spid="142338"/>
                                        </p:tgtEl>
                                      </p:cBhvr>
                                    </p:animEffect>
                                    <p:anim calcmode="lin" valueType="num">
                                      <p:cBhvr>
                                        <p:cTn id="24" dur="1000" fill="hold"/>
                                        <p:tgtEl>
                                          <p:spTgt spid="142338"/>
                                        </p:tgtEl>
                                        <p:attrNameLst>
                                          <p:attrName>ppt_x</p:attrName>
                                        </p:attrNameLst>
                                      </p:cBhvr>
                                      <p:tavLst>
                                        <p:tav tm="0">
                                          <p:val>
                                            <p:strVal val="#ppt_x"/>
                                          </p:val>
                                        </p:tav>
                                        <p:tav tm="100000">
                                          <p:val>
                                            <p:strVal val="#ppt_x"/>
                                          </p:val>
                                        </p:tav>
                                      </p:tavLst>
                                    </p:anim>
                                    <p:anim calcmode="lin" valueType="num">
                                      <p:cBhvr>
                                        <p:cTn id="25" dur="1000" fill="hold"/>
                                        <p:tgtEl>
                                          <p:spTgt spid="142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F8AA9DB-346F-4AF7-9BA3-1012ABF777D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28750" y="1524000"/>
            <a:ext cx="9334500" cy="3810000"/>
          </a:xfrm>
          <a:prstGeom prst="rect">
            <a:avLst/>
          </a:prstGeom>
        </p:spPr>
      </p:pic>
      <p:sp>
        <p:nvSpPr>
          <p:cNvPr id="4" name="Text Box 2">
            <a:extLst>
              <a:ext uri="{FF2B5EF4-FFF2-40B4-BE49-F238E27FC236}">
                <a16:creationId xmlns:a16="http://schemas.microsoft.com/office/drawing/2014/main" xmlns="" id="{7FF85D1C-9B62-4BA4-9EA0-6EE951636309}"/>
              </a:ext>
            </a:extLst>
          </p:cNvPr>
          <p:cNvSpPr txBox="1">
            <a:spLocks noChangeArrowheads="1"/>
          </p:cNvSpPr>
          <p:nvPr/>
        </p:nvSpPr>
        <p:spPr bwMode="auto">
          <a:xfrm>
            <a:off x="1202531" y="5677128"/>
            <a:ext cx="9786938" cy="842962"/>
          </a:xfrm>
          <a:prstGeom prst="rect">
            <a:avLst/>
          </a:prstGeom>
          <a:blipFill dpi="0" rotWithShape="1">
            <a:blip r:embed="rId3" cstate="print"/>
            <a:srcRect/>
            <a:tile tx="0" ty="0" sx="100000" sy="100000" flip="none" algn="tl"/>
          </a:blipFill>
          <a:ln w="57150" cmpd="thinThick">
            <a:solidFill>
              <a:srgbClr val="808080"/>
            </a:solidFill>
            <a:miter lim="800000"/>
          </a:ln>
          <a:effectLst/>
        </p:spPr>
        <p:txBody>
          <a:bodyPr>
            <a:spAutoFit/>
          </a:bodyPr>
          <a:lstStyle/>
          <a:p>
            <a:pPr defTabSz="862965" eaLnBrk="0" hangingPunct="0">
              <a:lnSpc>
                <a:spcPct val="120000"/>
              </a:lnSpc>
              <a:spcBef>
                <a:spcPct val="20000"/>
              </a:spcBef>
              <a:buFont typeface="Arial" pitchFamily="34" charset="0"/>
              <a:buNone/>
              <a:defRPr/>
            </a:pPr>
            <a:r>
              <a:rPr lang="zh-CN" altLang="en-US" sz="2000" noProof="1">
                <a:effectLst>
                  <a:outerShdw blurRad="38100" dist="38100" dir="2700000">
                    <a:srgbClr val="C0C0C0"/>
                  </a:outerShdw>
                </a:effectLst>
                <a:latin typeface="仿宋" pitchFamily="49" charset="-122"/>
                <a:ea typeface="仿宋" pitchFamily="49" charset="-122"/>
                <a:sym typeface="+mn-ea"/>
              </a:rPr>
              <a:t>“</a:t>
            </a:r>
            <a:r>
              <a:rPr lang="zh-CN" altLang="en-US" sz="2000" dirty="0">
                <a:latin typeface="Arial" pitchFamily="34" charset="0"/>
              </a:rPr>
              <a:t>国家安全是安邦定国的重要基石，维护国家安全是全国各族人民根本利益所在。</a:t>
            </a:r>
            <a:r>
              <a:rPr lang="zh-CN" altLang="en-US" sz="2000" noProof="1">
                <a:effectLst>
                  <a:outerShdw blurRad="38100" dist="38100" dir="2700000">
                    <a:srgbClr val="C0C0C0"/>
                  </a:outerShdw>
                </a:effectLst>
                <a:latin typeface="仿宋" pitchFamily="49" charset="-122"/>
                <a:ea typeface="仿宋" pitchFamily="49" charset="-122"/>
                <a:sym typeface="+mn-ea"/>
              </a:rPr>
              <a:t>”</a:t>
            </a:r>
            <a:endParaRPr lang="en-US" altLang="zh-CN" sz="2000" noProof="1">
              <a:effectLst>
                <a:outerShdw blurRad="38100" dist="38100" dir="2700000">
                  <a:srgbClr val="C0C0C0"/>
                </a:outerShdw>
              </a:effectLst>
              <a:latin typeface="仿宋" pitchFamily="49" charset="-122"/>
              <a:ea typeface="仿宋" pitchFamily="49" charset="-122"/>
              <a:sym typeface="+mn-ea"/>
            </a:endParaRPr>
          </a:p>
          <a:p>
            <a:pPr defTabSz="862965" eaLnBrk="0" hangingPunct="0">
              <a:lnSpc>
                <a:spcPct val="120000"/>
              </a:lnSpc>
              <a:spcBef>
                <a:spcPct val="20000"/>
              </a:spcBef>
              <a:buFont typeface="Arial" pitchFamily="34" charset="0"/>
              <a:buNone/>
              <a:defRPr/>
            </a:pPr>
            <a:r>
              <a:rPr lang="zh-CN" altLang="en-US" sz="2000" noProof="1">
                <a:effectLst>
                  <a:outerShdw blurRad="38100" dist="38100" dir="2700000">
                    <a:srgbClr val="C0C0C0"/>
                  </a:outerShdw>
                </a:effectLst>
                <a:latin typeface="仿宋" pitchFamily="49" charset="-122"/>
                <a:ea typeface="仿宋" pitchFamily="49" charset="-122"/>
                <a:sym typeface="+mn-ea"/>
              </a:rPr>
              <a:t> </a:t>
            </a:r>
            <a:r>
              <a:rPr lang="en-US" altLang="zh-CN" sz="2000" noProof="1">
                <a:effectLst>
                  <a:outerShdw blurRad="38100" dist="38100" dir="2700000">
                    <a:srgbClr val="C0C0C0"/>
                  </a:outerShdw>
                </a:effectLst>
                <a:latin typeface="仿宋" pitchFamily="49" charset="-122"/>
                <a:ea typeface="仿宋" pitchFamily="49" charset="-122"/>
                <a:sym typeface="+mn-ea"/>
              </a:rPr>
              <a:t>                      ——</a:t>
            </a:r>
            <a:r>
              <a:rPr lang="zh-CN" altLang="en-US" sz="2000" noProof="1">
                <a:effectLst>
                  <a:outerShdw blurRad="38100" dist="38100" dir="2700000">
                    <a:srgbClr val="C0C0C0"/>
                  </a:outerShdw>
                </a:effectLst>
                <a:latin typeface="仿宋" pitchFamily="49" charset="-122"/>
                <a:ea typeface="仿宋" pitchFamily="49" charset="-122"/>
                <a:sym typeface="+mn-ea"/>
              </a:rPr>
              <a:t>十九大报告</a:t>
            </a:r>
          </a:p>
        </p:txBody>
      </p:sp>
    </p:spTree>
    <p:extLst>
      <p:ext uri="{BB962C8B-B14F-4D97-AF65-F5344CB8AC3E}">
        <p14:creationId xmlns:p14="http://schemas.microsoft.com/office/powerpoint/2010/main" xmlns="" val="2515983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268CCE6-0543-465D-8586-6EF062C695B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50676" y="1016932"/>
            <a:ext cx="3556000" cy="2794000"/>
          </a:xfrm>
          <a:prstGeom prst="rect">
            <a:avLst/>
          </a:prstGeom>
        </p:spPr>
      </p:pic>
      <p:sp>
        <p:nvSpPr>
          <p:cNvPr id="4" name="Text Box 10">
            <a:extLst>
              <a:ext uri="{FF2B5EF4-FFF2-40B4-BE49-F238E27FC236}">
                <a16:creationId xmlns:a16="http://schemas.microsoft.com/office/drawing/2014/main" xmlns="" id="{266B1159-9C17-42D2-AA40-BD4A33CE31FF}"/>
              </a:ext>
            </a:extLst>
          </p:cNvPr>
          <p:cNvSpPr txBox="1">
            <a:spLocks noChangeArrowheads="1"/>
          </p:cNvSpPr>
          <p:nvPr/>
        </p:nvSpPr>
        <p:spPr bwMode="auto">
          <a:xfrm>
            <a:off x="450676" y="3658508"/>
            <a:ext cx="11290648" cy="3143938"/>
          </a:xfrm>
          <a:prstGeom prst="rect">
            <a:avLst/>
          </a:prstGeom>
          <a:noFill/>
          <a:ln w="9525">
            <a:noFill/>
            <a:miter lim="800000"/>
            <a:headEnd/>
            <a:tailEnd/>
          </a:ln>
        </p:spPr>
        <p:txBody>
          <a:bodyPr wrap="square">
            <a:spAutoFit/>
          </a:bodyPr>
          <a:lstStyle/>
          <a:p>
            <a:pPr algn="just">
              <a:lnSpc>
                <a:spcPct val="140000"/>
              </a:lnSpc>
              <a:spcBef>
                <a:spcPct val="50000"/>
              </a:spcBef>
            </a:pPr>
            <a:r>
              <a:rPr lang="zh-CN" altLang="en-US" sz="2800" b="1" dirty="0">
                <a:latin typeface="华文中宋"/>
                <a:ea typeface="华文中宋"/>
                <a:cs typeface="华文中宋"/>
              </a:rPr>
              <a:t>全民国家安全教育日</a:t>
            </a:r>
            <a:r>
              <a:rPr lang="zh-CN" altLang="zh-CN" sz="2800" b="1" dirty="0">
                <a:latin typeface="华文中宋"/>
                <a:ea typeface="华文中宋"/>
                <a:cs typeface="华文中宋"/>
              </a:rPr>
              <a:t>：</a:t>
            </a:r>
            <a:endParaRPr lang="en-US" altLang="zh-CN" sz="2800" b="1" dirty="0">
              <a:latin typeface="华文中宋"/>
              <a:ea typeface="华文中宋"/>
              <a:cs typeface="华文中宋"/>
            </a:endParaRPr>
          </a:p>
          <a:p>
            <a:pPr eaLnBrk="0" hangingPunct="0">
              <a:lnSpc>
                <a:spcPct val="140000"/>
              </a:lnSpc>
              <a:spcBef>
                <a:spcPct val="20000"/>
              </a:spcBef>
            </a:pPr>
            <a:r>
              <a:rPr lang="en-US" altLang="zh-CN" sz="2800" dirty="0">
                <a:latin typeface="华文新魏" pitchFamily="2" charset="-122"/>
                <a:ea typeface="华文新魏" pitchFamily="2" charset="-122"/>
              </a:rPr>
              <a:t>      2015</a:t>
            </a:r>
            <a:r>
              <a:rPr lang="zh-CN" altLang="en-US" sz="2800" dirty="0">
                <a:latin typeface="华文新魏" pitchFamily="2" charset="-122"/>
                <a:ea typeface="华文新魏" pitchFamily="2" charset="-122"/>
              </a:rPr>
              <a:t>年</a:t>
            </a:r>
            <a:r>
              <a:rPr lang="en-US" altLang="zh-CN" sz="2800" dirty="0">
                <a:latin typeface="华文新魏" pitchFamily="2" charset="-122"/>
                <a:ea typeface="华文新魏" pitchFamily="2" charset="-122"/>
              </a:rPr>
              <a:t>7</a:t>
            </a:r>
            <a:r>
              <a:rPr lang="zh-CN" altLang="en-US" sz="2800" dirty="0">
                <a:latin typeface="华文新魏" pitchFamily="2" charset="-122"/>
                <a:ea typeface="华文新魏" pitchFamily="2" charset="-122"/>
              </a:rPr>
              <a:t>月</a:t>
            </a:r>
            <a:r>
              <a:rPr lang="en-US" altLang="zh-CN" sz="2800" dirty="0">
                <a:latin typeface="华文新魏" pitchFamily="2" charset="-122"/>
                <a:ea typeface="华文新魏" pitchFamily="2" charset="-122"/>
              </a:rPr>
              <a:t>1</a:t>
            </a:r>
            <a:r>
              <a:rPr lang="zh-CN" altLang="en-US" sz="2800" dirty="0">
                <a:latin typeface="华文新魏" pitchFamily="2" charset="-122"/>
                <a:ea typeface="华文新魏" pitchFamily="2" charset="-122"/>
              </a:rPr>
              <a:t>日，全国人大常委会通过的国家安全法规定，国家加强国家安全新闻宣传和舆论引导。通过多种形式开展国家安全宣传教育活动。将国家安全教育纳入国民教育体系和公务员教育培训体系，增强全民国家安全意识。</a:t>
            </a:r>
            <a:endParaRPr lang="zh-CN" altLang="en-US" sz="2400" dirty="0">
              <a:latin typeface="华文新魏" pitchFamily="2" charset="-122"/>
              <a:ea typeface="华文新魏" pitchFamily="2" charset="-122"/>
            </a:endParaRPr>
          </a:p>
        </p:txBody>
      </p:sp>
      <p:pic>
        <p:nvPicPr>
          <p:cNvPr id="5" name="Picture 2" descr="http://p3.so.qhmsg.com/bdr/_240_/t0174686ea643758dd8.png">
            <a:extLst>
              <a:ext uri="{FF2B5EF4-FFF2-40B4-BE49-F238E27FC236}">
                <a16:creationId xmlns:a16="http://schemas.microsoft.com/office/drawing/2014/main" xmlns="" id="{1919DF8F-BA6D-4CF0-A09E-DD05CCBC58FE}"/>
              </a:ext>
            </a:extLst>
          </p:cNvPr>
          <p:cNvPicPr>
            <a:picLocks noChangeAspect="1" noChangeArrowheads="1"/>
          </p:cNvPicPr>
          <p:nvPr/>
        </p:nvPicPr>
        <p:blipFill>
          <a:blip r:embed="rId3" cstate="print"/>
          <a:srcRect/>
          <a:stretch>
            <a:fillRect/>
          </a:stretch>
        </p:blipFill>
        <p:spPr bwMode="auto">
          <a:xfrm>
            <a:off x="9383887" y="870404"/>
            <a:ext cx="2357437" cy="3327400"/>
          </a:xfrm>
          <a:prstGeom prst="rect">
            <a:avLst/>
          </a:prstGeom>
          <a:noFill/>
          <a:ln w="9525">
            <a:noFill/>
            <a:miter lim="800000"/>
            <a:headEnd/>
            <a:tailEnd/>
          </a:ln>
        </p:spPr>
      </p:pic>
      <p:sp>
        <p:nvSpPr>
          <p:cNvPr id="2" name="矩形 1">
            <a:extLst>
              <a:ext uri="{FF2B5EF4-FFF2-40B4-BE49-F238E27FC236}">
                <a16:creationId xmlns:a16="http://schemas.microsoft.com/office/drawing/2014/main" xmlns="" id="{E1F1E8B7-5934-4899-BE6D-D710C7738F7F}"/>
              </a:ext>
            </a:extLst>
          </p:cNvPr>
          <p:cNvSpPr/>
          <p:nvPr/>
        </p:nvSpPr>
        <p:spPr>
          <a:xfrm>
            <a:off x="4111290" y="1968243"/>
            <a:ext cx="5272597" cy="565861"/>
          </a:xfrm>
          <a:prstGeom prst="rect">
            <a:avLst/>
          </a:prstGeom>
        </p:spPr>
        <p:txBody>
          <a:bodyPr wrap="none">
            <a:spAutoFit/>
          </a:bodyPr>
          <a:lstStyle/>
          <a:p>
            <a:pPr eaLnBrk="0" hangingPunct="0">
              <a:lnSpc>
                <a:spcPct val="140000"/>
              </a:lnSpc>
              <a:spcBef>
                <a:spcPct val="20000"/>
              </a:spcBef>
            </a:pPr>
            <a:r>
              <a:rPr lang="zh-CN" altLang="en-US" sz="2400" dirty="0">
                <a:solidFill>
                  <a:srgbClr val="2403B1"/>
                </a:solidFill>
                <a:latin typeface="华文新魏" pitchFamily="2" charset="-122"/>
                <a:ea typeface="华文新魏" pitchFamily="2" charset="-122"/>
              </a:rPr>
              <a:t>每年</a:t>
            </a:r>
            <a:r>
              <a:rPr lang="en-US" altLang="zh-CN" sz="2400" dirty="0">
                <a:solidFill>
                  <a:srgbClr val="2403B1"/>
                </a:solidFill>
                <a:latin typeface="华文新魏" pitchFamily="2" charset="-122"/>
                <a:ea typeface="华文新魏" pitchFamily="2" charset="-122"/>
              </a:rPr>
              <a:t>4</a:t>
            </a:r>
            <a:r>
              <a:rPr lang="zh-CN" altLang="en-US" sz="2400" dirty="0">
                <a:solidFill>
                  <a:srgbClr val="2403B1"/>
                </a:solidFill>
                <a:latin typeface="华文新魏" pitchFamily="2" charset="-122"/>
                <a:ea typeface="华文新魏" pitchFamily="2" charset="-122"/>
              </a:rPr>
              <a:t>月</a:t>
            </a:r>
            <a:r>
              <a:rPr lang="en-US" altLang="zh-CN" sz="2400" dirty="0">
                <a:solidFill>
                  <a:srgbClr val="2403B1"/>
                </a:solidFill>
                <a:latin typeface="华文新魏" pitchFamily="2" charset="-122"/>
                <a:ea typeface="华文新魏" pitchFamily="2" charset="-122"/>
              </a:rPr>
              <a:t>15</a:t>
            </a:r>
            <a:r>
              <a:rPr lang="zh-CN" altLang="en-US" sz="2400" dirty="0">
                <a:solidFill>
                  <a:srgbClr val="2403B1"/>
                </a:solidFill>
                <a:latin typeface="华文新魏" pitchFamily="2" charset="-122"/>
                <a:ea typeface="华文新魏" pitchFamily="2" charset="-122"/>
              </a:rPr>
              <a:t>日为全民国家安全教育日。</a:t>
            </a:r>
          </a:p>
        </p:txBody>
      </p:sp>
    </p:spTree>
    <p:extLst>
      <p:ext uri="{BB962C8B-B14F-4D97-AF65-F5344CB8AC3E}">
        <p14:creationId xmlns:p14="http://schemas.microsoft.com/office/powerpoint/2010/main" xmlns="" val="25562508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8B430DC-8871-4808-B0EE-DC0F3BF5D8CE}"/>
              </a:ext>
            </a:extLst>
          </p:cNvPr>
          <p:cNvSpPr/>
          <p:nvPr/>
        </p:nvSpPr>
        <p:spPr>
          <a:xfrm>
            <a:off x="2966893" y="2506103"/>
            <a:ext cx="6556603" cy="461665"/>
          </a:xfrm>
          <a:prstGeom prst="rect">
            <a:avLst/>
          </a:prstGeom>
        </p:spPr>
        <p:txBody>
          <a:bodyPr wrap="none">
            <a:spAutoFit/>
          </a:bodyPr>
          <a:lstStyle/>
          <a:p>
            <a:r>
              <a:rPr lang="zh-CN" altLang="en-US" sz="2400" dirty="0">
                <a:solidFill>
                  <a:srgbClr val="333333"/>
                </a:solidFill>
                <a:latin typeface="microsoft yahei" panose="020B0503020204020204" pitchFamily="34" charset="-122"/>
                <a:ea typeface="microsoft yahei" panose="020B0503020204020204" pitchFamily="34" charset="-122"/>
              </a:rPr>
              <a:t>二更</a:t>
            </a:r>
            <a:r>
              <a:rPr lang="en-US" altLang="zh-CN" sz="2400" dirty="0" err="1">
                <a:solidFill>
                  <a:srgbClr val="333333"/>
                </a:solidFill>
                <a:latin typeface="microsoft yahei" panose="020B0503020204020204" pitchFamily="34" charset="-122"/>
                <a:ea typeface="microsoft yahei" panose="020B0503020204020204" pitchFamily="34" charset="-122"/>
              </a:rPr>
              <a:t>ceo</a:t>
            </a:r>
            <a:r>
              <a:rPr lang="zh-CN" altLang="en-US" sz="2400" dirty="0">
                <a:solidFill>
                  <a:srgbClr val="333333"/>
                </a:solidFill>
                <a:latin typeface="microsoft yahei" panose="020B0503020204020204" pitchFamily="34" charset="-122"/>
                <a:ea typeface="microsoft yahei" panose="020B0503020204020204" pitchFamily="34" charset="-122"/>
              </a:rPr>
              <a:t>李明：野蛮生长的自媒体时代已经过去</a:t>
            </a:r>
            <a:endParaRPr lang="zh-CN" altLang="en-US" sz="2400" dirty="0"/>
          </a:p>
        </p:txBody>
      </p:sp>
      <p:sp>
        <p:nvSpPr>
          <p:cNvPr id="3" name="矩形 2">
            <a:extLst>
              <a:ext uri="{FF2B5EF4-FFF2-40B4-BE49-F238E27FC236}">
                <a16:creationId xmlns:a16="http://schemas.microsoft.com/office/drawing/2014/main" xmlns="" id="{4CB393C9-0E8C-4F1C-88BE-A26803AE0231}"/>
              </a:ext>
            </a:extLst>
          </p:cNvPr>
          <p:cNvSpPr/>
          <p:nvPr/>
        </p:nvSpPr>
        <p:spPr>
          <a:xfrm>
            <a:off x="3337187" y="1365200"/>
            <a:ext cx="6186309" cy="646331"/>
          </a:xfrm>
          <a:prstGeom prst="rect">
            <a:avLst/>
          </a:prstGeom>
        </p:spPr>
        <p:txBody>
          <a:bodyPr wrap="none">
            <a:spAutoFit/>
          </a:bodyPr>
          <a:lstStyle/>
          <a:p>
            <a:r>
              <a:rPr lang="zh-CN" altLang="en-US" sz="3600" dirty="0">
                <a:solidFill>
                  <a:srgbClr val="333333"/>
                </a:solidFill>
                <a:latin typeface="microsoft yahei" panose="020B0503020204020204" pitchFamily="34" charset="-122"/>
                <a:ea typeface="microsoft yahei" panose="020B0503020204020204" pitchFamily="34" charset="-122"/>
              </a:rPr>
              <a:t>自媒体时代，我们如何选择？</a:t>
            </a:r>
            <a:endParaRPr lang="en-US" altLang="zh-CN" sz="3600" dirty="0">
              <a:solidFill>
                <a:srgbClr val="333333"/>
              </a:solidFill>
              <a:latin typeface="microsoft yahei" panose="020B0503020204020204" pitchFamily="34" charset="-122"/>
              <a:ea typeface="microsoft yahei" panose="020B0503020204020204" pitchFamily="34" charset="-122"/>
            </a:endParaRPr>
          </a:p>
        </p:txBody>
      </p:sp>
      <p:sp>
        <p:nvSpPr>
          <p:cNvPr id="4" name="矩形 3">
            <a:extLst>
              <a:ext uri="{FF2B5EF4-FFF2-40B4-BE49-F238E27FC236}">
                <a16:creationId xmlns:a16="http://schemas.microsoft.com/office/drawing/2014/main" xmlns="" id="{9002FBCB-930B-4FAC-9975-5D923FD4852C}"/>
              </a:ext>
            </a:extLst>
          </p:cNvPr>
          <p:cNvSpPr/>
          <p:nvPr/>
        </p:nvSpPr>
        <p:spPr>
          <a:xfrm>
            <a:off x="1883508" y="3244334"/>
            <a:ext cx="9093665" cy="369332"/>
          </a:xfrm>
          <a:prstGeom prst="rect">
            <a:avLst/>
          </a:prstGeom>
        </p:spPr>
        <p:txBody>
          <a:bodyPr wrap="square">
            <a:spAutoFit/>
          </a:bodyPr>
          <a:lstStyle/>
          <a:p>
            <a:r>
              <a:rPr lang="zh-CN" altLang="en-US" dirty="0"/>
              <a:t>http://tv.people.com.cn/n1/2016/0408/c222296-28261580.html </a:t>
            </a:r>
            <a:r>
              <a:rPr lang="en-US" altLang="zh-CN" dirty="0"/>
              <a:t>2016</a:t>
            </a:r>
            <a:r>
              <a:rPr lang="zh-CN" altLang="en-US" dirty="0"/>
              <a:t>年</a:t>
            </a:r>
            <a:r>
              <a:rPr lang="en-US" altLang="zh-CN" dirty="0"/>
              <a:t>4</a:t>
            </a:r>
            <a:r>
              <a:rPr lang="zh-CN" altLang="en-US" dirty="0"/>
              <a:t>月</a:t>
            </a:r>
            <a:r>
              <a:rPr lang="en-US" altLang="zh-CN" dirty="0"/>
              <a:t>8</a:t>
            </a:r>
            <a:r>
              <a:rPr lang="zh-CN" altLang="en-US" dirty="0"/>
              <a:t>日 人民网</a:t>
            </a:r>
          </a:p>
        </p:txBody>
      </p:sp>
      <p:sp>
        <p:nvSpPr>
          <p:cNvPr id="5" name="矩形 4">
            <a:extLst>
              <a:ext uri="{FF2B5EF4-FFF2-40B4-BE49-F238E27FC236}">
                <a16:creationId xmlns:a16="http://schemas.microsoft.com/office/drawing/2014/main" xmlns="" id="{7D9C16FE-7801-4228-9A63-1B92A20DD43C}"/>
              </a:ext>
            </a:extLst>
          </p:cNvPr>
          <p:cNvSpPr/>
          <p:nvPr/>
        </p:nvSpPr>
        <p:spPr>
          <a:xfrm>
            <a:off x="2250350" y="3969738"/>
            <a:ext cx="7989688" cy="461665"/>
          </a:xfrm>
          <a:prstGeom prst="rect">
            <a:avLst/>
          </a:prstGeom>
        </p:spPr>
        <p:txBody>
          <a:bodyPr wrap="none">
            <a:spAutoFit/>
          </a:bodyPr>
          <a:lstStyle/>
          <a:p>
            <a:r>
              <a:rPr lang="zh-CN" altLang="en-US" sz="2400" b="1" dirty="0">
                <a:solidFill>
                  <a:srgbClr val="4D4F53"/>
                </a:solidFill>
                <a:latin typeface="Microsoft Yahei" panose="020B0503020204020204" pitchFamily="34" charset="-122"/>
                <a:ea typeface="Microsoft Yahei" panose="020B0503020204020204" pitchFamily="34" charset="-122"/>
              </a:rPr>
              <a:t>二更创始人深夜道歉：永久关停二更食堂 </a:t>
            </a:r>
            <a:r>
              <a:rPr lang="en-US" altLang="zh-CN" sz="2400" b="1" dirty="0">
                <a:solidFill>
                  <a:srgbClr val="4D4F53"/>
                </a:solidFill>
                <a:latin typeface="Microsoft Yahei" panose="020B0503020204020204" pitchFamily="34" charset="-122"/>
                <a:ea typeface="Microsoft Yahei" panose="020B0503020204020204" pitchFamily="34" charset="-122"/>
              </a:rPr>
              <a:t>CEO</a:t>
            </a:r>
            <a:r>
              <a:rPr lang="zh-CN" altLang="en-US" sz="2400" b="1" dirty="0">
                <a:solidFill>
                  <a:srgbClr val="4D4F53"/>
                </a:solidFill>
                <a:latin typeface="Microsoft Yahei" panose="020B0503020204020204" pitchFamily="34" charset="-122"/>
                <a:ea typeface="Microsoft Yahei" panose="020B0503020204020204" pitchFamily="34" charset="-122"/>
              </a:rPr>
              <a:t>李明被免职</a:t>
            </a:r>
            <a:endParaRPr lang="zh-CN" altLang="en-US" sz="2400" dirty="0"/>
          </a:p>
        </p:txBody>
      </p:sp>
      <p:sp>
        <p:nvSpPr>
          <p:cNvPr id="6" name="矩形 5">
            <a:extLst>
              <a:ext uri="{FF2B5EF4-FFF2-40B4-BE49-F238E27FC236}">
                <a16:creationId xmlns:a16="http://schemas.microsoft.com/office/drawing/2014/main" xmlns="" id="{4E1E3F4A-BD08-4852-B417-A70410B4085F}"/>
              </a:ext>
            </a:extLst>
          </p:cNvPr>
          <p:cNvSpPr/>
          <p:nvPr/>
        </p:nvSpPr>
        <p:spPr>
          <a:xfrm>
            <a:off x="2250350" y="4674576"/>
            <a:ext cx="7430545" cy="646331"/>
          </a:xfrm>
          <a:prstGeom prst="rect">
            <a:avLst/>
          </a:prstGeom>
        </p:spPr>
        <p:txBody>
          <a:bodyPr wrap="square">
            <a:spAutoFit/>
          </a:bodyPr>
          <a:lstStyle/>
          <a:p>
            <a:r>
              <a:rPr lang="en-US" altLang="zh-CN" dirty="0">
                <a:solidFill>
                  <a:srgbClr val="888888"/>
                </a:solidFill>
                <a:latin typeface="&amp;quot"/>
                <a:hlinkClick r:id="rId3"/>
              </a:rPr>
              <a:t>http://tech.sina.com.cn/roll/2018-05-14/doc-ihapkuvk2186187.shtml</a:t>
            </a:r>
            <a:endParaRPr lang="en-US" altLang="zh-CN" dirty="0">
              <a:solidFill>
                <a:srgbClr val="888888"/>
              </a:solidFill>
              <a:latin typeface="&amp;quot"/>
            </a:endParaRPr>
          </a:p>
          <a:p>
            <a:r>
              <a:rPr lang="en-US" altLang="zh-CN" dirty="0">
                <a:solidFill>
                  <a:srgbClr val="888888"/>
                </a:solidFill>
                <a:latin typeface="&amp;quot"/>
              </a:rPr>
              <a:t>2018</a:t>
            </a:r>
            <a:r>
              <a:rPr lang="zh-CN" altLang="en-US" dirty="0">
                <a:solidFill>
                  <a:srgbClr val="888888"/>
                </a:solidFill>
                <a:latin typeface="&amp;quot"/>
              </a:rPr>
              <a:t>年</a:t>
            </a:r>
            <a:r>
              <a:rPr lang="en-US" altLang="zh-CN" dirty="0">
                <a:solidFill>
                  <a:srgbClr val="888888"/>
                </a:solidFill>
                <a:latin typeface="&amp;quot"/>
              </a:rPr>
              <a:t>05</a:t>
            </a:r>
            <a:r>
              <a:rPr lang="zh-CN" altLang="en-US" dirty="0">
                <a:solidFill>
                  <a:srgbClr val="888888"/>
                </a:solidFill>
                <a:latin typeface="&amp;quot"/>
              </a:rPr>
              <a:t>月</a:t>
            </a:r>
            <a:r>
              <a:rPr lang="en-US" altLang="zh-CN" dirty="0">
                <a:solidFill>
                  <a:srgbClr val="888888"/>
                </a:solidFill>
                <a:latin typeface="&amp;quot"/>
              </a:rPr>
              <a:t>14</a:t>
            </a:r>
            <a:r>
              <a:rPr lang="zh-CN" altLang="en-US" dirty="0">
                <a:solidFill>
                  <a:srgbClr val="888888"/>
                </a:solidFill>
                <a:latin typeface="&amp;quot"/>
              </a:rPr>
              <a:t>日 </a:t>
            </a:r>
            <a:r>
              <a:rPr lang="en-US" altLang="zh-CN" dirty="0">
                <a:solidFill>
                  <a:srgbClr val="888888"/>
                </a:solidFill>
                <a:latin typeface="&amp;quot"/>
              </a:rPr>
              <a:t>08:40</a:t>
            </a:r>
            <a:r>
              <a:rPr lang="zh-CN" altLang="en-US" dirty="0">
                <a:solidFill>
                  <a:srgbClr val="000000"/>
                </a:solidFill>
                <a:latin typeface="&amp;quot"/>
              </a:rPr>
              <a:t> 新浪科技</a:t>
            </a:r>
          </a:p>
        </p:txBody>
      </p:sp>
      <p:sp>
        <p:nvSpPr>
          <p:cNvPr id="7" name="矩形 6">
            <a:extLst>
              <a:ext uri="{FF2B5EF4-FFF2-40B4-BE49-F238E27FC236}">
                <a16:creationId xmlns:a16="http://schemas.microsoft.com/office/drawing/2014/main" xmlns="" id="{5A34990D-7514-4C85-9450-B3687E21A569}"/>
              </a:ext>
            </a:extLst>
          </p:cNvPr>
          <p:cNvSpPr/>
          <p:nvPr/>
        </p:nvSpPr>
        <p:spPr>
          <a:xfrm>
            <a:off x="425581" y="1183150"/>
            <a:ext cx="2242923" cy="707886"/>
          </a:xfrm>
          <a:prstGeom prst="rect">
            <a:avLst/>
          </a:prstGeom>
        </p:spPr>
        <p:txBody>
          <a:bodyPr wrap="none">
            <a:spAutoFit/>
          </a:bodyPr>
          <a:lstStyle/>
          <a:p>
            <a:pPr algn="ctr">
              <a:buFont typeface="Arial" pitchFamily="34" charset="0"/>
              <a:buNone/>
              <a:defRPr/>
            </a:pPr>
            <a:r>
              <a:rPr lang="zh-CN" altLang="en-US" sz="4000" b="1" dirty="0">
                <a:ln w="10541" cmpd="sng">
                  <a:solidFill>
                    <a:srgbClr val="000000"/>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rPr>
              <a:t>个人层面</a:t>
            </a:r>
            <a:endParaRPr lang="zh-CN" altLang="en-US" sz="4000" b="1" dirty="0">
              <a:ln w="10541" cmpd="sng">
                <a:solidFill>
                  <a:srgbClr val="000000"/>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ndParaRPr>
          </a:p>
        </p:txBody>
      </p:sp>
    </p:spTree>
    <p:extLst>
      <p:ext uri="{BB962C8B-B14F-4D97-AF65-F5344CB8AC3E}">
        <p14:creationId xmlns:p14="http://schemas.microsoft.com/office/powerpoint/2010/main" xmlns="" val="3330652497"/>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BA1CCA6-903D-456E-8842-05E9367CB78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19479" y="0"/>
            <a:ext cx="2553042" cy="6858000"/>
          </a:xfrm>
          <a:prstGeom prst="rect">
            <a:avLst/>
          </a:prstGeom>
        </p:spPr>
      </p:pic>
      <p:sp>
        <p:nvSpPr>
          <p:cNvPr id="5" name="矩形 4">
            <a:extLst>
              <a:ext uri="{FF2B5EF4-FFF2-40B4-BE49-F238E27FC236}">
                <a16:creationId xmlns:a16="http://schemas.microsoft.com/office/drawing/2014/main" xmlns="" id="{B05CFCD3-A476-470A-BB56-5B13AA81AB90}"/>
              </a:ext>
            </a:extLst>
          </p:cNvPr>
          <p:cNvSpPr/>
          <p:nvPr/>
        </p:nvSpPr>
        <p:spPr>
          <a:xfrm>
            <a:off x="585835" y="1037705"/>
            <a:ext cx="4233644" cy="2031325"/>
          </a:xfrm>
          <a:prstGeom prst="rect">
            <a:avLst/>
          </a:prstGeom>
        </p:spPr>
        <p:txBody>
          <a:bodyPr wrap="squar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2018</a:t>
            </a:r>
            <a:r>
              <a:rPr lang="zh-CN" altLang="en-US" dirty="0">
                <a:solidFill>
                  <a:srgbClr val="000000"/>
                </a:solidFill>
                <a:latin typeface="Microsoft Yahei" panose="020B0503020204020204" pitchFamily="34" charset="-122"/>
                <a:ea typeface="Microsoft Yahei" panose="020B0503020204020204" pitchFamily="34" charset="-122"/>
              </a:rPr>
              <a:t>年</a:t>
            </a:r>
            <a:r>
              <a:rPr lang="en-US" altLang="zh-CN" dirty="0">
                <a:solidFill>
                  <a:srgbClr val="000000"/>
                </a:solidFill>
                <a:latin typeface="Microsoft Yahei" panose="020B0503020204020204" pitchFamily="34" charset="-122"/>
                <a:ea typeface="Microsoft Yahei" panose="020B0503020204020204" pitchFamily="34" charset="-122"/>
              </a:rPr>
              <a:t>5</a:t>
            </a:r>
            <a:r>
              <a:rPr lang="zh-CN" altLang="en-US" dirty="0">
                <a:solidFill>
                  <a:srgbClr val="000000"/>
                </a:solidFill>
                <a:latin typeface="Microsoft Yahei" panose="020B0503020204020204" pitchFamily="34" charset="-122"/>
                <a:ea typeface="Microsoft Yahei" panose="020B0503020204020204" pitchFamily="34" charset="-122"/>
              </a:rPr>
              <a:t>月</a:t>
            </a:r>
            <a:r>
              <a:rPr lang="en-US" altLang="zh-CN" dirty="0">
                <a:solidFill>
                  <a:srgbClr val="000000"/>
                </a:solidFill>
                <a:latin typeface="Microsoft Yahei" panose="020B0503020204020204" pitchFamily="34" charset="-122"/>
                <a:ea typeface="Microsoft Yahei" panose="020B0503020204020204" pitchFamily="34" charset="-122"/>
              </a:rPr>
              <a:t>11</a:t>
            </a:r>
            <a:r>
              <a:rPr lang="zh-CN" altLang="en-US" dirty="0">
                <a:solidFill>
                  <a:srgbClr val="000000"/>
                </a:solidFill>
                <a:latin typeface="Microsoft Yahei" panose="020B0503020204020204" pitchFamily="34" charset="-122"/>
                <a:ea typeface="Microsoft Yahei" panose="020B0503020204020204" pitchFamily="34" charset="-122"/>
              </a:rPr>
              <a:t>日</a:t>
            </a:r>
            <a:r>
              <a:rPr lang="en-US" altLang="zh-CN" dirty="0">
                <a:solidFill>
                  <a:srgbClr val="000000"/>
                </a:solidFill>
                <a:latin typeface="Microsoft Yahei" panose="020B0503020204020204" pitchFamily="34" charset="-122"/>
                <a:ea typeface="Microsoft Yahei" panose="020B0503020204020204" pitchFamily="34" charset="-122"/>
              </a:rPr>
              <a:t>20</a:t>
            </a:r>
            <a:r>
              <a:rPr lang="zh-CN" altLang="en-US" dirty="0">
                <a:solidFill>
                  <a:srgbClr val="000000"/>
                </a:solidFill>
                <a:latin typeface="Microsoft Yahei" panose="020B0503020204020204" pitchFamily="34" charset="-122"/>
                <a:ea typeface="Microsoft Yahei" panose="020B0503020204020204" pitchFamily="34" charset="-122"/>
              </a:rPr>
              <a:t>时</a:t>
            </a:r>
            <a:r>
              <a:rPr lang="en-US" altLang="zh-CN" dirty="0">
                <a:solidFill>
                  <a:srgbClr val="000000"/>
                </a:solidFill>
                <a:latin typeface="Microsoft Yahei" panose="020B0503020204020204" pitchFamily="34" charset="-122"/>
                <a:ea typeface="Microsoft Yahei" panose="020B0503020204020204" pitchFamily="34" charset="-122"/>
              </a:rPr>
              <a:t>03</a:t>
            </a:r>
            <a:r>
              <a:rPr lang="zh-CN" altLang="en-US" dirty="0">
                <a:solidFill>
                  <a:srgbClr val="000000"/>
                </a:solidFill>
                <a:latin typeface="Microsoft Yahei" panose="020B0503020204020204" pitchFamily="34" charset="-122"/>
                <a:ea typeface="Microsoft Yahei" panose="020B0503020204020204" pitchFamily="34" charset="-122"/>
              </a:rPr>
              <a:t>分，公众号二更食堂发布名为</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托你们的福，那个杀害空姐的司机，正躺在家数钱</a:t>
            </a:r>
            <a:r>
              <a:rPr lang="en-US" altLang="zh-CN" dirty="0">
                <a:solidFill>
                  <a:srgbClr val="000000"/>
                </a:solidFill>
                <a:latin typeface="Microsoft Yahei" panose="020B0503020204020204" pitchFamily="34" charset="-122"/>
                <a:ea typeface="Microsoft Yahei" panose="020B0503020204020204" pitchFamily="34" charset="-122"/>
              </a:rPr>
              <a:t>》</a:t>
            </a:r>
            <a:r>
              <a:rPr lang="zh-CN" altLang="en-US" dirty="0">
                <a:solidFill>
                  <a:srgbClr val="000000"/>
                </a:solidFill>
                <a:latin typeface="Microsoft Yahei" panose="020B0503020204020204" pitchFamily="34" charset="-122"/>
                <a:ea typeface="Microsoft Yahei" panose="020B0503020204020204" pitchFamily="34" charset="-122"/>
              </a:rPr>
              <a:t>的文章，该文章内容涉及近日备受关注的“滴滴司机杀害空姐”一案，二更食堂发布的文章中对该事件进行了不当描述，引发大量用户强烈反感。</a:t>
            </a:r>
            <a:endParaRPr lang="zh-CN" altLang="en-US" dirty="0"/>
          </a:p>
        </p:txBody>
      </p:sp>
      <p:sp>
        <p:nvSpPr>
          <p:cNvPr id="6" name="矩形 5">
            <a:extLst>
              <a:ext uri="{FF2B5EF4-FFF2-40B4-BE49-F238E27FC236}">
                <a16:creationId xmlns:a16="http://schemas.microsoft.com/office/drawing/2014/main" xmlns="" id="{302B9180-196F-44F8-8829-3214EC7BE226}"/>
              </a:ext>
            </a:extLst>
          </p:cNvPr>
          <p:cNvSpPr/>
          <p:nvPr/>
        </p:nvSpPr>
        <p:spPr>
          <a:xfrm>
            <a:off x="7439641" y="1239366"/>
            <a:ext cx="4570482" cy="646331"/>
          </a:xfrm>
          <a:prstGeom prst="rect">
            <a:avLst/>
          </a:prstGeom>
        </p:spPr>
        <p:txBody>
          <a:bodyPr wrap="none">
            <a:spAutoFit/>
          </a:bodyPr>
          <a:lstStyle/>
          <a:p>
            <a:r>
              <a:rPr lang="en-US" altLang="zh-CN" dirty="0"/>
              <a:t>5</a:t>
            </a:r>
            <a:r>
              <a:rPr lang="zh-CN" altLang="en-US" dirty="0"/>
              <a:t>月</a:t>
            </a:r>
            <a:r>
              <a:rPr lang="en-US" altLang="zh-CN" dirty="0"/>
              <a:t>11</a:t>
            </a:r>
            <a:r>
              <a:rPr lang="zh-CN" altLang="en-US" dirty="0"/>
              <a:t>日，二更食堂发致歉声明</a:t>
            </a:r>
            <a:endParaRPr lang="en-US" altLang="zh-CN" dirty="0"/>
          </a:p>
          <a:p>
            <a:r>
              <a:rPr lang="zh-CN" altLang="en-US" dirty="0">
                <a:solidFill>
                  <a:srgbClr val="000000"/>
                </a:solidFill>
                <a:latin typeface="Microsoft Yahei" panose="020B0503020204020204" pitchFamily="34" charset="-122"/>
                <a:ea typeface="Microsoft Yahei" panose="020B0503020204020204" pitchFamily="34" charset="-122"/>
              </a:rPr>
              <a:t>对不起，这次我们犯了一个很严重的错误。</a:t>
            </a:r>
            <a:endParaRPr lang="zh-CN" altLang="en-US" dirty="0"/>
          </a:p>
        </p:txBody>
      </p:sp>
      <p:sp>
        <p:nvSpPr>
          <p:cNvPr id="7" name="矩形 6">
            <a:extLst>
              <a:ext uri="{FF2B5EF4-FFF2-40B4-BE49-F238E27FC236}">
                <a16:creationId xmlns:a16="http://schemas.microsoft.com/office/drawing/2014/main" xmlns="" id="{77734B5B-401F-4822-B426-D4B5866ECD21}"/>
              </a:ext>
            </a:extLst>
          </p:cNvPr>
          <p:cNvSpPr/>
          <p:nvPr/>
        </p:nvSpPr>
        <p:spPr>
          <a:xfrm>
            <a:off x="7726260" y="2388332"/>
            <a:ext cx="3498210" cy="2308324"/>
          </a:xfrm>
          <a:prstGeom prst="rect">
            <a:avLst/>
          </a:prstGeom>
        </p:spPr>
        <p:txBody>
          <a:bodyPr wrap="square">
            <a:spAutoFit/>
          </a:bodyPr>
          <a:lstStyle/>
          <a:p>
            <a:r>
              <a:rPr lang="en-US" altLang="zh-CN" dirty="0">
                <a:solidFill>
                  <a:srgbClr val="000000"/>
                </a:solidFill>
                <a:latin typeface="Microsoft Yahei" panose="020B0503020204020204" pitchFamily="34" charset="-122"/>
                <a:ea typeface="Microsoft Yahei" panose="020B0503020204020204" pitchFamily="34" charset="-122"/>
              </a:rPr>
              <a:t>5</a:t>
            </a:r>
            <a:r>
              <a:rPr lang="zh-CN" altLang="en-US" dirty="0">
                <a:solidFill>
                  <a:srgbClr val="000000"/>
                </a:solidFill>
                <a:latin typeface="Microsoft Yahei" panose="020B0503020204020204" pitchFamily="34" charset="-122"/>
                <a:ea typeface="Microsoft Yahei" panose="020B0503020204020204" pitchFamily="34" charset="-122"/>
              </a:rPr>
              <a:t>月</a:t>
            </a:r>
            <a:r>
              <a:rPr lang="en-US" altLang="zh-CN" dirty="0">
                <a:solidFill>
                  <a:srgbClr val="000000"/>
                </a:solidFill>
                <a:latin typeface="Microsoft Yahei" panose="020B0503020204020204" pitchFamily="34" charset="-122"/>
                <a:ea typeface="Microsoft Yahei" panose="020B0503020204020204" pitchFamily="34" charset="-122"/>
              </a:rPr>
              <a:t>12</a:t>
            </a:r>
            <a:r>
              <a:rPr lang="zh-CN" altLang="en-US" dirty="0">
                <a:solidFill>
                  <a:srgbClr val="000000"/>
                </a:solidFill>
                <a:latin typeface="Microsoft Yahei" panose="020B0503020204020204" pitchFamily="34" charset="-122"/>
                <a:ea typeface="Microsoft Yahei" panose="020B0503020204020204" pitchFamily="34" charset="-122"/>
              </a:rPr>
              <a:t>日，浙江省网信办和杭州市网信办就微信公众号“二更食堂”发布低俗文章一事，约谈该公众号主要负责人，要求全面清理违规有害信息，严肃处理有关责任人，并限时提交整改报告。同时，“二更食堂”公众号被微信平台封号</a:t>
            </a:r>
            <a:r>
              <a:rPr lang="en-US" altLang="zh-CN" dirty="0">
                <a:solidFill>
                  <a:srgbClr val="000000"/>
                </a:solidFill>
                <a:latin typeface="Microsoft Yahei" panose="020B0503020204020204" pitchFamily="34" charset="-122"/>
                <a:ea typeface="Microsoft Yahei" panose="020B0503020204020204" pitchFamily="34" charset="-122"/>
              </a:rPr>
              <a:t>7</a:t>
            </a:r>
            <a:r>
              <a:rPr lang="zh-CN" altLang="en-US" dirty="0">
                <a:solidFill>
                  <a:srgbClr val="000000"/>
                </a:solidFill>
                <a:latin typeface="Microsoft Yahei" panose="020B0503020204020204" pitchFamily="34" charset="-122"/>
                <a:ea typeface="Microsoft Yahei" panose="020B0503020204020204" pitchFamily="34" charset="-122"/>
              </a:rPr>
              <a:t>天。</a:t>
            </a:r>
            <a:endParaRPr lang="zh-CN" altLang="en-US" dirty="0"/>
          </a:p>
        </p:txBody>
      </p:sp>
      <p:sp>
        <p:nvSpPr>
          <p:cNvPr id="8" name="矩形 7">
            <a:extLst>
              <a:ext uri="{FF2B5EF4-FFF2-40B4-BE49-F238E27FC236}">
                <a16:creationId xmlns:a16="http://schemas.microsoft.com/office/drawing/2014/main" xmlns="" id="{84A9293C-A4C4-4DE1-BD4D-D684F4A67A15}"/>
              </a:ext>
            </a:extLst>
          </p:cNvPr>
          <p:cNvSpPr/>
          <p:nvPr/>
        </p:nvSpPr>
        <p:spPr>
          <a:xfrm>
            <a:off x="518715" y="3117267"/>
            <a:ext cx="4233644" cy="3416320"/>
          </a:xfrm>
          <a:prstGeom prst="rect">
            <a:avLst/>
          </a:prstGeom>
        </p:spPr>
        <p:txBody>
          <a:bodyPr wrap="square">
            <a:spAutoFit/>
          </a:bodyPr>
          <a:lstStyle/>
          <a:p>
            <a:pPr algn="just"/>
            <a:r>
              <a:rPr lang="zh-CN" altLang="en-US" dirty="0">
                <a:solidFill>
                  <a:srgbClr val="FF0000"/>
                </a:solidFill>
                <a:latin typeface="arial" panose="020B0604020202020204" pitchFamily="34" charset="0"/>
              </a:rPr>
              <a:t>这种写法写故事可，无可厚非，但是写现实中的案件则有吃人血馒头的嫌疑。</a:t>
            </a:r>
          </a:p>
          <a:p>
            <a:pPr algn="just"/>
            <a:r>
              <a:rPr lang="zh-CN" altLang="en-US" b="1" dirty="0">
                <a:solidFill>
                  <a:schemeClr val="accent1"/>
                </a:solidFill>
                <a:latin typeface="arial" panose="020B0604020202020204" pitchFamily="34" charset="0"/>
              </a:rPr>
              <a:t>一条鲜活的生命刚刚离世，您却趁着热度往人伤口上泼硫酸，这简直就是流氓行径。</a:t>
            </a:r>
            <a:endParaRPr lang="zh-CN" altLang="en-US" dirty="0">
              <a:solidFill>
                <a:schemeClr val="accent1"/>
              </a:solidFill>
              <a:latin typeface="arial" panose="020B0604020202020204" pitchFamily="34" charset="0"/>
            </a:endParaRPr>
          </a:p>
          <a:p>
            <a:pPr algn="just"/>
            <a:r>
              <a:rPr lang="zh-CN" altLang="en-US" b="1" dirty="0">
                <a:solidFill>
                  <a:srgbClr val="00B050"/>
                </a:solidFill>
                <a:latin typeface="arial" panose="020B0604020202020204" pitchFamily="34" charset="0"/>
              </a:rPr>
              <a:t>作者和刘振华的区别就是，刘实施了犯罪活动，二更食堂的作者在文字上再来一回</a:t>
            </a:r>
            <a:r>
              <a:rPr lang="zh-CN" altLang="en-US" dirty="0">
                <a:solidFill>
                  <a:srgbClr val="00B050"/>
                </a:solidFill>
                <a:latin typeface="arial" panose="020B0604020202020204" pitchFamily="34" charset="0"/>
              </a:rPr>
              <a:t>。</a:t>
            </a:r>
          </a:p>
          <a:p>
            <a:pPr algn="just"/>
            <a:r>
              <a:rPr lang="zh-CN" altLang="en-US" dirty="0">
                <a:solidFill>
                  <a:srgbClr val="00B0F0"/>
                </a:solidFill>
                <a:latin typeface="arial" panose="020B0604020202020204" pitchFamily="34" charset="0"/>
              </a:rPr>
              <a:t>无耻啊，无耻。</a:t>
            </a:r>
          </a:p>
          <a:p>
            <a:pPr algn="just"/>
            <a:r>
              <a:rPr lang="zh-CN" altLang="en-US" b="1" dirty="0">
                <a:solidFill>
                  <a:srgbClr val="002060"/>
                </a:solidFill>
                <a:latin typeface="arial" panose="020B0604020202020204" pitchFamily="34" charset="0"/>
              </a:rPr>
              <a:t>只能这样形容他们，二更食堂，删文了，运营李明道歉了，全网声讨，二更食堂出名了。这是他们最初的目的，达到了。</a:t>
            </a:r>
            <a:endParaRPr lang="zh-CN" altLang="en-US" b="1" i="0" u="none" strike="noStrike" dirty="0">
              <a:solidFill>
                <a:srgbClr val="002060"/>
              </a:solidFill>
              <a:effectLst/>
              <a:latin typeface="arial" panose="020B0604020202020204" pitchFamily="34" charset="0"/>
            </a:endParaRPr>
          </a:p>
        </p:txBody>
      </p:sp>
    </p:spTree>
    <p:extLst>
      <p:ext uri="{BB962C8B-B14F-4D97-AF65-F5344CB8AC3E}">
        <p14:creationId xmlns:p14="http://schemas.microsoft.com/office/powerpoint/2010/main" xmlns="" val="3561268920"/>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6457" y="2287299"/>
            <a:ext cx="7344817" cy="3792957"/>
            <a:chOff x="328851" y="1320799"/>
            <a:chExt cx="10919023" cy="3694920"/>
          </a:xfrm>
        </p:grpSpPr>
        <p:sp>
          <p:nvSpPr>
            <p:cNvPr id="3" name="直角三角形 2"/>
            <p:cNvSpPr/>
            <p:nvPr/>
          </p:nvSpPr>
          <p:spPr>
            <a:xfrm rot="10800000" flipH="1">
              <a:off x="328851" y="1320799"/>
              <a:ext cx="2140984" cy="1777052"/>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4" name="直角三角形 3"/>
            <p:cNvSpPr/>
            <p:nvPr/>
          </p:nvSpPr>
          <p:spPr>
            <a:xfrm rot="16200000">
              <a:off x="9081516" y="2802075"/>
              <a:ext cx="1870582" cy="2462134"/>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5" name="矩形 4"/>
            <p:cNvSpPr/>
            <p:nvPr/>
          </p:nvSpPr>
          <p:spPr>
            <a:xfrm>
              <a:off x="435900" y="1414328"/>
              <a:ext cx="10704923" cy="3437193"/>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微软雅黑" panose="020B0503020204020204" pitchFamily="34" charset="-122"/>
                <a:ea typeface="微软雅黑" panose="020B0503020204020204" pitchFamily="34" charset="-122"/>
              </a:endParaRPr>
            </a:p>
          </p:txBody>
        </p:sp>
        <p:sp>
          <p:nvSpPr>
            <p:cNvPr id="6" name="文本框 2"/>
            <p:cNvSpPr txBox="1"/>
            <p:nvPr/>
          </p:nvSpPr>
          <p:spPr>
            <a:xfrm>
              <a:off x="435900" y="1417862"/>
              <a:ext cx="10547929" cy="3597857"/>
            </a:xfrm>
            <a:prstGeom prst="rect">
              <a:avLst/>
            </a:prstGeom>
            <a:noFill/>
          </p:spPr>
          <p:txBody>
            <a:bodyPr wrap="square"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pPr>
                <a:lnSpc>
                  <a:spcPct val="150000"/>
                </a:lnSpc>
              </a:pPr>
              <a:r>
                <a:rPr lang="zh-CN" altLang="en-US" sz="2600" b="1" dirty="0">
                  <a:latin typeface="楷体" panose="02010609060101010101" pitchFamily="49" charset="-122"/>
                  <a:ea typeface="楷体" panose="02010609060101010101" pitchFamily="49" charset="-122"/>
                </a:rPr>
                <a:t>建设社会主义和谐社会，是一项复杂的系统工程，需要全党全社会长期坚持不懈的努力。党把</a:t>
              </a:r>
              <a:r>
                <a:rPr lang="zh-CN" altLang="en-US" sz="2600" b="1" dirty="0">
                  <a:solidFill>
                    <a:srgbClr val="0000FF"/>
                  </a:solidFill>
                  <a:latin typeface="楷体" panose="02010609060101010101" pitchFamily="49" charset="-122"/>
                  <a:ea typeface="楷体" panose="02010609060101010101" pitchFamily="49" charset="-122"/>
                </a:rPr>
                <a:t>改善民生、创新社会治理、坚持总体国家安全观</a:t>
              </a:r>
              <a:r>
                <a:rPr lang="zh-CN" altLang="en-US" sz="2600" b="1" dirty="0">
                  <a:latin typeface="楷体" panose="02010609060101010101" pitchFamily="49" charset="-122"/>
                  <a:ea typeface="楷体" panose="02010609060101010101" pitchFamily="49" charset="-122"/>
                </a:rPr>
                <a:t>作为社会建设的根本任务，让全体人民在</a:t>
              </a:r>
              <a:r>
                <a:rPr lang="zh-CN" altLang="en-US" sz="2600" b="1" dirty="0">
                  <a:solidFill>
                    <a:srgbClr val="00B050"/>
                  </a:solidFill>
                  <a:latin typeface="楷体" panose="02010609060101010101" pitchFamily="49" charset="-122"/>
                  <a:ea typeface="楷体" panose="02010609060101010101" pitchFamily="49" charset="-122"/>
                </a:rPr>
                <a:t>共建共治共享发展</a:t>
              </a:r>
              <a:r>
                <a:rPr lang="zh-CN" altLang="en-US" sz="2600" b="1" dirty="0">
                  <a:latin typeface="楷体" panose="02010609060101010101" pitchFamily="49" charset="-122"/>
                  <a:ea typeface="楷体" panose="02010609060101010101" pitchFamily="49" charset="-122"/>
                </a:rPr>
                <a:t>中有更多的</a:t>
              </a:r>
              <a:r>
                <a:rPr lang="zh-CN" altLang="en-US" sz="2600" b="1" dirty="0">
                  <a:solidFill>
                    <a:srgbClr val="FF0000"/>
                  </a:solidFill>
                  <a:latin typeface="楷体" panose="02010609060101010101" pitchFamily="49" charset="-122"/>
                  <a:ea typeface="楷体" panose="02010609060101010101" pitchFamily="49" charset="-122"/>
                </a:rPr>
                <a:t>获得感、幸福感和安全感</a:t>
              </a:r>
              <a:r>
                <a:rPr lang="zh-CN" altLang="zh-CN" sz="2600" b="1" dirty="0">
                  <a:latin typeface="楷体" panose="02010609060101010101" pitchFamily="49" charset="-122"/>
                  <a:ea typeface="楷体" panose="02010609060101010101" pitchFamily="49" charset="-122"/>
                </a:rPr>
                <a:t>。</a:t>
              </a:r>
            </a:p>
          </p:txBody>
        </p:sp>
      </p:grpSp>
      <p:pic>
        <p:nvPicPr>
          <p:cNvPr id="7" name="图片 6"/>
          <p:cNvPicPr>
            <a:picLocks noChangeAspect="1"/>
          </p:cNvPicPr>
          <p:nvPr/>
        </p:nvPicPr>
        <p:blipFill>
          <a:blip r:embed="rId2" cstate="print">
            <a:extLst>
              <a:ext uri="{BEBA8EAE-BF5A-486C-A8C5-ECC9F3942E4B}">
                <a14:imgProps xmlns:a14="http://schemas.microsoft.com/office/drawing/2010/main" xmlns="">
                  <a14:imgLayer r:embed="rId3">
                    <a14:imgEffect>
                      <a14:colorTemperature colorTemp="6483"/>
                    </a14:imgEffect>
                    <a14:imgEffect>
                      <a14:saturation sat="109000"/>
                    </a14:imgEffect>
                  </a14:imgLayer>
                </a14:imgProps>
              </a:ext>
              <a:ext uri="{28A0092B-C50C-407E-A947-70E740481C1C}">
                <a14:useLocalDpi xmlns:a14="http://schemas.microsoft.com/office/drawing/2010/main" xmlns="" val="0"/>
              </a:ext>
            </a:extLst>
          </a:blip>
          <a:stretch>
            <a:fillRect/>
          </a:stretch>
        </p:blipFill>
        <p:spPr>
          <a:xfrm>
            <a:off x="0" y="6128793"/>
            <a:ext cx="12192000" cy="729208"/>
          </a:xfrm>
          <a:prstGeom prst="rect">
            <a:avLst/>
          </a:prstGeom>
        </p:spPr>
      </p:pic>
      <p:pic>
        <p:nvPicPr>
          <p:cNvPr id="8" name="Picture 3" descr="E:\民生问题\05.jpg">
            <a:extLst>
              <a:ext uri="{FF2B5EF4-FFF2-40B4-BE49-F238E27FC236}">
                <a16:creationId xmlns:a16="http://schemas.microsoft.com/office/drawing/2014/main" xmlns="" id="{BD2BC782-42F1-4DA6-BB1F-8881965AD119}"/>
              </a:ext>
            </a:extLst>
          </p:cNvPr>
          <p:cNvPicPr>
            <a:picLocks noChangeAspect="1" noChangeArrowheads="1"/>
          </p:cNvPicPr>
          <p:nvPr/>
        </p:nvPicPr>
        <p:blipFill>
          <a:blip r:embed="rId4" cstate="print"/>
          <a:srcRect/>
          <a:stretch>
            <a:fillRect/>
          </a:stretch>
        </p:blipFill>
        <p:spPr bwMode="auto">
          <a:xfrm>
            <a:off x="8245810" y="2402557"/>
            <a:ext cx="3718895" cy="3417888"/>
          </a:xfrm>
          <a:prstGeom prst="rect">
            <a:avLst/>
          </a:prstGeom>
          <a:noFill/>
          <a:ln w="9525">
            <a:noFill/>
            <a:miter lim="800000"/>
            <a:headEnd/>
            <a:tailEnd/>
          </a:ln>
        </p:spPr>
      </p:pic>
      <p:sp>
        <p:nvSpPr>
          <p:cNvPr id="9" name="Text Box 10">
            <a:extLst>
              <a:ext uri="{FF2B5EF4-FFF2-40B4-BE49-F238E27FC236}">
                <a16:creationId xmlns:a16="http://schemas.microsoft.com/office/drawing/2014/main" xmlns="" id="{8F67F546-4791-4588-B90A-43CFFEAF05C2}"/>
              </a:ext>
            </a:extLst>
          </p:cNvPr>
          <p:cNvSpPr txBox="1">
            <a:spLocks noChangeArrowheads="1"/>
          </p:cNvSpPr>
          <p:nvPr/>
        </p:nvSpPr>
        <p:spPr bwMode="auto">
          <a:xfrm>
            <a:off x="838200" y="1143000"/>
            <a:ext cx="9459913" cy="698500"/>
          </a:xfrm>
          <a:prstGeom prst="rect">
            <a:avLst/>
          </a:prstGeom>
          <a:noFill/>
          <a:ln w="9525">
            <a:noFill/>
            <a:miter lim="800000"/>
            <a:headEnd/>
            <a:tailEnd/>
          </a:ln>
        </p:spPr>
        <p:txBody>
          <a:bodyPr>
            <a:spAutoFit/>
          </a:bodyPr>
          <a:lstStyle/>
          <a:p>
            <a:pPr algn="just">
              <a:lnSpc>
                <a:spcPct val="140000"/>
              </a:lnSpc>
              <a:spcBef>
                <a:spcPct val="50000"/>
              </a:spcBef>
            </a:pPr>
            <a:r>
              <a:rPr lang="zh-CN" altLang="en-US" sz="3200" b="1" dirty="0">
                <a:solidFill>
                  <a:srgbClr val="CC0000"/>
                </a:solidFill>
                <a:latin typeface="黑体" pitchFamily="2" charset="-122"/>
                <a:ea typeface="黑体" pitchFamily="2" charset="-122"/>
              </a:rPr>
              <a:t>（三）坚持总体国家安全观</a:t>
            </a:r>
          </a:p>
        </p:txBody>
      </p:sp>
    </p:spTree>
    <p:extLst>
      <p:ext uri="{BB962C8B-B14F-4D97-AF65-F5344CB8AC3E}">
        <p14:creationId xmlns:p14="http://schemas.microsoft.com/office/powerpoint/2010/main" xmlns="" val="3308242685"/>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灯片编号占位符 1"/>
          <p:cNvSpPr>
            <a:spLocks noGrp="1"/>
          </p:cNvSpPr>
          <p:nvPr>
            <p:ph type="sldNum" sz="quarter" idx="12"/>
          </p:nvPr>
        </p:nvSpPr>
        <p:spPr>
          <a:noFill/>
          <a:ln>
            <a:miter lim="800000"/>
            <a:headEnd/>
            <a:tailEnd/>
          </a:ln>
        </p:spPr>
        <p:txBody>
          <a:bodyPr/>
          <a:lstStyle/>
          <a:p>
            <a:pPr>
              <a:buFont typeface="Arial" charset="0"/>
              <a:buNone/>
            </a:pPr>
            <a:fld id="{F3914908-1741-4C30-8B10-08C9A36DCBE7}" type="slidenum">
              <a:rPr lang="zh-CN" altLang="en-US" smtClean="0"/>
              <a:pPr>
                <a:buFont typeface="Arial" charset="0"/>
                <a:buNone/>
              </a:pPr>
              <a:t>118</a:t>
            </a:fld>
            <a:endParaRPr lang="en-US" altLang="zh-CN" sz="1799">
              <a:solidFill>
                <a:srgbClr val="000000"/>
              </a:solidFill>
              <a:ea typeface="宋体" pitchFamily="2" charset="-122"/>
            </a:endParaRPr>
          </a:p>
        </p:txBody>
      </p:sp>
      <p:sp>
        <p:nvSpPr>
          <p:cNvPr id="3" name="Text Box 10"/>
          <p:cNvSpPr txBox="1">
            <a:spLocks noChangeArrowheads="1"/>
          </p:cNvSpPr>
          <p:nvPr/>
        </p:nvSpPr>
        <p:spPr bwMode="auto">
          <a:xfrm>
            <a:off x="1371558" y="1534507"/>
            <a:ext cx="8844156" cy="5404813"/>
          </a:xfrm>
          <a:prstGeom prst="rect">
            <a:avLst/>
          </a:prstGeom>
          <a:noFill/>
          <a:ln w="9525">
            <a:noFill/>
            <a:miter lim="800000"/>
            <a:headEnd/>
            <a:tailEnd/>
          </a:ln>
        </p:spPr>
        <p:txBody>
          <a:bodyPr>
            <a:spAutoFit/>
          </a:bodyPr>
          <a:lstStyle/>
          <a:p>
            <a:pPr>
              <a:lnSpc>
                <a:spcPts val="4232"/>
              </a:lnSpc>
            </a:pPr>
            <a:r>
              <a:rPr lang="zh-CN" altLang="en-US" sz="2539" b="1" dirty="0">
                <a:latin typeface="华文中宋"/>
                <a:ea typeface="华文中宋"/>
                <a:cs typeface="华文中宋"/>
              </a:rPr>
              <a:t>　 </a:t>
            </a:r>
            <a:r>
              <a:rPr lang="zh-CN" altLang="en-US" sz="2116" dirty="0">
                <a:latin typeface="华文新魏" pitchFamily="2" charset="-122"/>
                <a:ea typeface="华文新魏" pitchFamily="2" charset="-122"/>
              </a:rPr>
              <a:t>本课共讲了三个问题：    </a:t>
            </a:r>
            <a:endParaRPr lang="en-US" altLang="zh-CN" sz="2116" dirty="0">
              <a:latin typeface="华文新魏" pitchFamily="2" charset="-122"/>
              <a:ea typeface="华文新魏" pitchFamily="2" charset="-122"/>
            </a:endParaRPr>
          </a:p>
          <a:p>
            <a:pPr>
              <a:lnSpc>
                <a:spcPts val="4232"/>
              </a:lnSpc>
            </a:pPr>
            <a:r>
              <a:rPr lang="zh-CN" altLang="en-US" sz="2116" dirty="0">
                <a:latin typeface="华文新魏" pitchFamily="2" charset="-122"/>
                <a:ea typeface="华文新魏" pitchFamily="2" charset="-122"/>
              </a:rPr>
              <a:t>一、提高保障和改善民生水平    </a:t>
            </a:r>
            <a:endParaRPr lang="en-US" altLang="zh-CN" sz="2116" dirty="0">
              <a:latin typeface="华文新魏" pitchFamily="2" charset="-122"/>
              <a:ea typeface="华文新魏" pitchFamily="2" charset="-122"/>
            </a:endParaRPr>
          </a:p>
          <a:p>
            <a:pPr>
              <a:lnSpc>
                <a:spcPts val="4232"/>
              </a:lnSpc>
            </a:pPr>
            <a:r>
              <a:rPr lang="zh-CN" altLang="en-US" sz="2116" dirty="0">
                <a:latin typeface="华文新魏" pitchFamily="2" charset="-122"/>
                <a:ea typeface="华文新魏" pitchFamily="2" charset="-122"/>
              </a:rPr>
              <a:t>二、加强和创新社会治理    </a:t>
            </a:r>
            <a:endParaRPr lang="en-US" altLang="zh-CN" sz="2116" dirty="0">
              <a:latin typeface="华文新魏" pitchFamily="2" charset="-122"/>
              <a:ea typeface="华文新魏" pitchFamily="2" charset="-122"/>
            </a:endParaRPr>
          </a:p>
          <a:p>
            <a:pPr>
              <a:lnSpc>
                <a:spcPts val="4232"/>
              </a:lnSpc>
            </a:pPr>
            <a:r>
              <a:rPr lang="zh-CN" altLang="en-US" sz="2116" dirty="0">
                <a:latin typeface="华文新魏" pitchFamily="2" charset="-122"/>
                <a:ea typeface="华文新魏" pitchFamily="2" charset="-122"/>
              </a:rPr>
              <a:t>三、坚持总体国家安全观</a:t>
            </a:r>
            <a:endParaRPr lang="en-US" altLang="zh-CN" sz="2116" dirty="0">
              <a:latin typeface="华文新魏" pitchFamily="2" charset="-122"/>
              <a:ea typeface="华文新魏" pitchFamily="2" charset="-122"/>
            </a:endParaRPr>
          </a:p>
          <a:p>
            <a:pPr>
              <a:lnSpc>
                <a:spcPts val="4232"/>
              </a:lnSpc>
            </a:pPr>
            <a:endParaRPr lang="zh-CN" altLang="en-US" sz="2116" dirty="0">
              <a:latin typeface="华文新魏" pitchFamily="2" charset="-122"/>
              <a:ea typeface="华文新魏" pitchFamily="2" charset="-122"/>
            </a:endParaRPr>
          </a:p>
          <a:p>
            <a:pPr>
              <a:lnSpc>
                <a:spcPts val="4232"/>
              </a:lnSpc>
            </a:pPr>
            <a:r>
              <a:rPr lang="zh-CN" altLang="en-US" sz="2116" dirty="0">
                <a:latin typeface="华文新魏" pitchFamily="2" charset="-122"/>
                <a:ea typeface="华文新魏" pitchFamily="2" charset="-122"/>
              </a:rPr>
              <a:t>       民生是人民幸福之基、社会和谐之本。建设社会主义和谐社会，要提高保障和改善民生水平，加强和创新社会治理，形成共建共治共享的社会保障体系，树立国家总体安全观。</a:t>
            </a:r>
          </a:p>
          <a:p>
            <a:pPr eaLnBrk="0" hangingPunct="0">
              <a:lnSpc>
                <a:spcPct val="140000"/>
              </a:lnSpc>
              <a:spcBef>
                <a:spcPct val="20000"/>
              </a:spcBef>
            </a:pPr>
            <a:endParaRPr lang="zh-CN" altLang="en-US" sz="2116" dirty="0">
              <a:latin typeface="华文新魏" pitchFamily="2" charset="-122"/>
              <a:ea typeface="华文新魏" pitchFamily="2" charset="-122"/>
            </a:endParaRPr>
          </a:p>
          <a:p>
            <a:pPr eaLnBrk="0" hangingPunct="0">
              <a:lnSpc>
                <a:spcPct val="140000"/>
              </a:lnSpc>
              <a:spcBef>
                <a:spcPct val="20000"/>
              </a:spcBef>
            </a:pPr>
            <a:endParaRPr lang="zh-CN" altLang="en-US" sz="2116" u="sng" dirty="0">
              <a:latin typeface="华文新魏" pitchFamily="2" charset="-122"/>
              <a:ea typeface="华文新魏" pitchFamily="2" charset="-122"/>
            </a:endParaRPr>
          </a:p>
        </p:txBody>
      </p:sp>
      <p:sp>
        <p:nvSpPr>
          <p:cNvPr id="5"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25284" name="Text Box 10"/>
          <p:cNvSpPr txBox="1">
            <a:spLocks noChangeArrowheads="1"/>
          </p:cNvSpPr>
          <p:nvPr/>
        </p:nvSpPr>
        <p:spPr bwMode="auto">
          <a:xfrm>
            <a:off x="980586" y="471515"/>
            <a:ext cx="2941332"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本课小结：</a:t>
            </a:r>
          </a:p>
        </p:txBody>
      </p:sp>
    </p:spTree>
    <p:extLst>
      <p:ext uri="{BB962C8B-B14F-4D97-AF65-F5344CB8AC3E}">
        <p14:creationId xmlns:p14="http://schemas.microsoft.com/office/powerpoint/2010/main" xmlns="" val="85442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1000"/>
                                        <p:tgtEl>
                                          <p:spTgt spid="5">
                                            <p:txEl>
                                              <p:pRg st="0" end="0"/>
                                            </p:txEl>
                                          </p:spTgt>
                                        </p:tgtEl>
                                      </p:cBhvr>
                                    </p:animEffect>
                                    <p:anim calcmode="lin" valueType="num">
                                      <p:cBhvr>
                                        <p:cTn id="4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ext Box 2"/>
          <p:cNvSpPr txBox="1">
            <a:spLocks noChangeArrowheads="1"/>
          </p:cNvSpPr>
          <p:nvPr/>
        </p:nvSpPr>
        <p:spPr bwMode="auto">
          <a:xfrm>
            <a:off x="1106990" y="2068362"/>
            <a:ext cx="2140330" cy="678519"/>
          </a:xfrm>
          <a:prstGeom prst="rect">
            <a:avLst/>
          </a:prstGeom>
          <a:noFill/>
          <a:ln w="9525">
            <a:noFill/>
            <a:miter lim="800000"/>
            <a:headEnd/>
            <a:tailEnd/>
          </a:ln>
        </p:spPr>
        <p:txBody>
          <a:bodyPr wrap="none">
            <a:spAutoFit/>
          </a:bodyPr>
          <a:lstStyle/>
          <a:p>
            <a:r>
              <a:rPr lang="zh-CN" altLang="en-US" sz="3809" b="1">
                <a:solidFill>
                  <a:srgbClr val="C00000"/>
                </a:solidFill>
                <a:latin typeface="Times New Roman" pitchFamily="18" charset="0"/>
              </a:rPr>
              <a:t>思考题：</a:t>
            </a:r>
          </a:p>
        </p:txBody>
      </p:sp>
      <p:sp>
        <p:nvSpPr>
          <p:cNvPr id="226306" name="Text Box 3"/>
          <p:cNvSpPr txBox="1">
            <a:spLocks noChangeArrowheads="1"/>
          </p:cNvSpPr>
          <p:nvPr/>
        </p:nvSpPr>
        <p:spPr bwMode="auto">
          <a:xfrm>
            <a:off x="955808" y="3202228"/>
            <a:ext cx="6166551" cy="1551387"/>
          </a:xfrm>
          <a:prstGeom prst="rect">
            <a:avLst/>
          </a:prstGeom>
          <a:noFill/>
          <a:ln w="9525">
            <a:noFill/>
            <a:miter lim="800000"/>
            <a:headEnd/>
            <a:tailEnd/>
          </a:ln>
        </p:spPr>
        <p:txBody>
          <a:bodyPr>
            <a:spAutoFit/>
          </a:bodyPr>
          <a:lstStyle/>
          <a:p>
            <a:pPr algn="just">
              <a:spcBef>
                <a:spcPct val="20000"/>
              </a:spcBef>
              <a:buClr>
                <a:schemeClr val="hlink"/>
              </a:buClr>
              <a:buSzPct val="60000"/>
              <a:buFont typeface="Wingdings" pitchFamily="2" charset="2"/>
              <a:buChar char="n"/>
            </a:pPr>
            <a:r>
              <a:rPr lang="en-US" altLang="zh-CN" sz="2963" b="1">
                <a:latin typeface="黑体" pitchFamily="2" charset="-122"/>
                <a:ea typeface="黑体" pitchFamily="2" charset="-122"/>
              </a:rPr>
              <a:t>1.</a:t>
            </a:r>
            <a:r>
              <a:rPr lang="zh-CN" altLang="en-US" sz="2963">
                <a:latin typeface="华文新魏" pitchFamily="2" charset="-122"/>
                <a:ea typeface="华文新魏" pitchFamily="2" charset="-122"/>
              </a:rPr>
              <a:t>如何在发展中加强和改善民生？</a:t>
            </a:r>
          </a:p>
          <a:p>
            <a:pPr algn="just">
              <a:spcBef>
                <a:spcPct val="20000"/>
              </a:spcBef>
              <a:buClr>
                <a:schemeClr val="hlink"/>
              </a:buClr>
              <a:buSzPct val="60000"/>
              <a:buFont typeface="Wingdings" pitchFamily="2" charset="2"/>
              <a:buChar char="n"/>
            </a:pPr>
            <a:r>
              <a:rPr lang="en-US" altLang="zh-CN" sz="2963">
                <a:latin typeface="华文新魏" pitchFamily="2" charset="-122"/>
                <a:ea typeface="华文新魏" pitchFamily="2" charset="-122"/>
              </a:rPr>
              <a:t>2.</a:t>
            </a:r>
            <a:r>
              <a:rPr lang="zh-CN" altLang="en-US" sz="2963">
                <a:latin typeface="华文新魏" pitchFamily="2" charset="-122"/>
                <a:ea typeface="华文新魏" pitchFamily="2" charset="-122"/>
              </a:rPr>
              <a:t>请联系实际谈谈作为青年学生我们应如何树立国家安全观？</a:t>
            </a:r>
          </a:p>
        </p:txBody>
      </p:sp>
      <p:pic>
        <p:nvPicPr>
          <p:cNvPr id="226307" name="Picture 2" descr="http://p2.so.qhimgs1.com/bdr/200_200_/t016096b219811d555e.jpg"/>
          <p:cNvPicPr>
            <a:picLocks noChangeAspect="1" noChangeArrowheads="1"/>
          </p:cNvPicPr>
          <p:nvPr/>
        </p:nvPicPr>
        <p:blipFill>
          <a:blip r:embed="rId2" cstate="print"/>
          <a:srcRect/>
          <a:stretch>
            <a:fillRect/>
          </a:stretch>
        </p:blipFill>
        <p:spPr bwMode="auto">
          <a:xfrm>
            <a:off x="7683414" y="3051046"/>
            <a:ext cx="2692722" cy="1965368"/>
          </a:xfrm>
          <a:prstGeom prst="rect">
            <a:avLst/>
          </a:prstGeom>
          <a:noFill/>
          <a:ln w="9525">
            <a:noFill/>
            <a:miter lim="800000"/>
            <a:headEnd/>
            <a:tailEnd/>
          </a:ln>
        </p:spPr>
      </p:pic>
    </p:spTree>
    <p:extLst>
      <p:ext uri="{BB962C8B-B14F-4D97-AF65-F5344CB8AC3E}">
        <p14:creationId xmlns:p14="http://schemas.microsoft.com/office/powerpoint/2010/main" xmlns="" val="44298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762591" y="305279"/>
            <a:ext cx="10580696" cy="6552197"/>
          </a:xfrm>
        </p:spPr>
        <p:txBody>
          <a:bodyPr>
            <a:normAutofit lnSpcReduction="10000"/>
          </a:bodyPr>
          <a:lstStyle/>
          <a:p>
            <a:pPr>
              <a:lnSpc>
                <a:spcPct val="130000"/>
              </a:lnSpc>
              <a:buFontTx/>
              <a:buNone/>
            </a:pPr>
            <a:r>
              <a:rPr lang="zh-CN" altLang="en-US" sz="3068" b="1" dirty="0">
                <a:solidFill>
                  <a:srgbClr val="3333FF"/>
                </a:solidFill>
                <a:latin typeface="宋体" pitchFamily="2" charset="-122"/>
              </a:rPr>
              <a:t>第二阶段（</a:t>
            </a:r>
            <a:r>
              <a:rPr lang="en-US" altLang="zh-CN" sz="3068" b="1" dirty="0">
                <a:solidFill>
                  <a:srgbClr val="3333FF"/>
                </a:solidFill>
                <a:latin typeface="宋体" pitchFamily="2" charset="-122"/>
              </a:rPr>
              <a:t>2004—2012</a:t>
            </a:r>
            <a:r>
              <a:rPr lang="zh-CN" altLang="en-US" sz="3068" b="1" dirty="0">
                <a:solidFill>
                  <a:srgbClr val="3333FF"/>
                </a:solidFill>
                <a:latin typeface="宋体" pitchFamily="2" charset="-122"/>
              </a:rPr>
              <a:t>年），民生赶超式发展时期。</a:t>
            </a:r>
          </a:p>
          <a:p>
            <a:pPr>
              <a:lnSpc>
                <a:spcPct val="130000"/>
              </a:lnSpc>
              <a:buFontTx/>
              <a:buNone/>
            </a:pPr>
            <a:r>
              <a:rPr lang="zh-CN" altLang="en-US" sz="2116" b="1" dirty="0">
                <a:latin typeface="宋体" pitchFamily="2" charset="-122"/>
              </a:rPr>
              <a:t>     </a:t>
            </a:r>
            <a:r>
              <a:rPr lang="zh-CN" altLang="en-US" sz="2963" b="1" dirty="0">
                <a:latin typeface="宋体" pitchFamily="2" charset="-122"/>
              </a:rPr>
              <a:t>这一时期是社会政策集中出台时期，国家倾其全力</a:t>
            </a:r>
          </a:p>
          <a:p>
            <a:pPr>
              <a:lnSpc>
                <a:spcPct val="130000"/>
              </a:lnSpc>
              <a:buFontTx/>
              <a:buNone/>
            </a:pPr>
            <a:r>
              <a:rPr lang="zh-CN" altLang="en-US" sz="2963" b="1" dirty="0">
                <a:latin typeface="宋体" pitchFamily="2" charset="-122"/>
              </a:rPr>
              <a:t>对民生改善进行助推。改善民生在国家政策体系中从从</a:t>
            </a:r>
          </a:p>
          <a:p>
            <a:pPr>
              <a:lnSpc>
                <a:spcPct val="130000"/>
              </a:lnSpc>
              <a:buFontTx/>
              <a:buNone/>
            </a:pPr>
            <a:r>
              <a:rPr lang="zh-CN" altLang="en-US" sz="2963" b="1" dirty="0">
                <a:latin typeface="宋体" pitchFamily="2" charset="-122"/>
              </a:rPr>
              <a:t>属地位上升为主体地位。至今无论在中央还是地方，经</a:t>
            </a:r>
          </a:p>
          <a:p>
            <a:pPr>
              <a:lnSpc>
                <a:spcPct val="130000"/>
              </a:lnSpc>
              <a:buFontTx/>
              <a:buNone/>
            </a:pPr>
            <a:r>
              <a:rPr lang="zh-CN" altLang="en-US" sz="2963" b="1" dirty="0">
                <a:latin typeface="宋体" pitchFamily="2" charset="-122"/>
              </a:rPr>
              <a:t>济发展与改善民生已经隐隐成为追求的两大直接目标。</a:t>
            </a:r>
          </a:p>
          <a:p>
            <a:pPr>
              <a:lnSpc>
                <a:spcPct val="120000"/>
              </a:lnSpc>
              <a:buFontTx/>
              <a:buNone/>
            </a:pPr>
            <a:endParaRPr lang="zh-CN" altLang="en-US" sz="635" b="1" dirty="0">
              <a:latin typeface="宋体" pitchFamily="2" charset="-122"/>
            </a:endParaRPr>
          </a:p>
          <a:p>
            <a:pPr>
              <a:lnSpc>
                <a:spcPct val="130000"/>
              </a:lnSpc>
              <a:buFontTx/>
              <a:buNone/>
            </a:pPr>
            <a:r>
              <a:rPr lang="zh-CN" altLang="en-US" sz="3174" b="1" dirty="0">
                <a:solidFill>
                  <a:srgbClr val="3333FF"/>
                </a:solidFill>
                <a:latin typeface="宋体" pitchFamily="2" charset="-122"/>
              </a:rPr>
              <a:t>第三阶段（</a:t>
            </a:r>
            <a:r>
              <a:rPr lang="en-US" altLang="zh-CN" sz="3174" b="1" dirty="0">
                <a:solidFill>
                  <a:srgbClr val="3333FF"/>
                </a:solidFill>
                <a:latin typeface="宋体" pitchFamily="2" charset="-122"/>
              </a:rPr>
              <a:t>2013</a:t>
            </a:r>
            <a:r>
              <a:rPr lang="zh-CN" altLang="en-US" sz="3174" b="1" dirty="0">
                <a:solidFill>
                  <a:srgbClr val="3333FF"/>
                </a:solidFill>
                <a:latin typeface="宋体" pitchFamily="2" charset="-122"/>
              </a:rPr>
              <a:t>年以来），民生的质量提升时期。</a:t>
            </a:r>
          </a:p>
          <a:p>
            <a:pPr>
              <a:lnSpc>
                <a:spcPct val="130000"/>
              </a:lnSpc>
              <a:buFontTx/>
              <a:buNone/>
            </a:pPr>
            <a:r>
              <a:rPr lang="zh-CN" altLang="en-US" sz="2963" b="1" dirty="0"/>
              <a:t>       十三五规划建议：人民生活水平和</a:t>
            </a:r>
            <a:r>
              <a:rPr lang="zh-CN" altLang="en-US" sz="2963" b="1" dirty="0">
                <a:solidFill>
                  <a:srgbClr val="3333FF"/>
                </a:solidFill>
              </a:rPr>
              <a:t>质量</a:t>
            </a:r>
            <a:r>
              <a:rPr lang="zh-CN" altLang="en-US" sz="2963" b="1" dirty="0"/>
              <a:t>普遍提高。</a:t>
            </a:r>
            <a:endParaRPr lang="zh-CN" altLang="en-US" sz="2963" dirty="0"/>
          </a:p>
          <a:p>
            <a:pPr>
              <a:lnSpc>
                <a:spcPct val="130000"/>
              </a:lnSpc>
              <a:buFontTx/>
              <a:buNone/>
            </a:pPr>
            <a:r>
              <a:rPr lang="zh-CN" altLang="en-US" sz="2963" b="1" dirty="0"/>
              <a:t>       从近年党中央社会政策的出台及其价值导向来看，</a:t>
            </a:r>
          </a:p>
          <a:p>
            <a:pPr>
              <a:lnSpc>
                <a:spcPct val="130000"/>
              </a:lnSpc>
              <a:buFontTx/>
              <a:buNone/>
            </a:pPr>
            <a:r>
              <a:rPr lang="zh-CN" altLang="en-US" sz="2963" b="1" dirty="0"/>
              <a:t>民生建设已经进入一个新的历史阶段。</a:t>
            </a:r>
            <a:endParaRPr lang="zh-CN" altLang="en-US" sz="2963" b="1" dirty="0">
              <a:latin typeface="宋体" pitchFamily="2" charset="-122"/>
            </a:endParaRPr>
          </a:p>
        </p:txBody>
      </p:sp>
    </p:spTree>
    <p:extLst>
      <p:ext uri="{BB962C8B-B14F-4D97-AF65-F5344CB8AC3E}">
        <p14:creationId xmlns:p14="http://schemas.microsoft.com/office/powerpoint/2010/main" xmlns="" val="170240119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823" y="365595"/>
            <a:ext cx="11352544" cy="1325360"/>
          </a:xfrm>
        </p:spPr>
        <p:txBody>
          <a:bodyPr/>
          <a:lstStyle/>
          <a:p>
            <a:r>
              <a:rPr lang="zh-CN" altLang="en-US" sz="4232" b="1" dirty="0">
                <a:solidFill>
                  <a:srgbClr val="3333FF"/>
                </a:solidFill>
              </a:rPr>
              <a:t>民生的质量提升期（民生建设新的发展方位）</a:t>
            </a:r>
          </a:p>
        </p:txBody>
      </p:sp>
      <p:sp>
        <p:nvSpPr>
          <p:cNvPr id="9219" name="Rectangle 3"/>
          <p:cNvSpPr>
            <a:spLocks noGrp="1" noChangeArrowheads="1"/>
          </p:cNvSpPr>
          <p:nvPr>
            <p:ph type="body" idx="1"/>
          </p:nvPr>
        </p:nvSpPr>
        <p:spPr>
          <a:xfrm>
            <a:off x="610208" y="1524211"/>
            <a:ext cx="10971586" cy="4996685"/>
          </a:xfrm>
        </p:spPr>
        <p:txBody>
          <a:bodyPr/>
          <a:lstStyle/>
          <a:p>
            <a:pPr>
              <a:lnSpc>
                <a:spcPct val="120000"/>
              </a:lnSpc>
              <a:buFont typeface="Wingdings" pitchFamily="2" charset="2"/>
              <a:buNone/>
            </a:pPr>
            <a:r>
              <a:rPr lang="zh-CN" altLang="en-US" sz="2963" b="1" dirty="0"/>
              <a:t>      </a:t>
            </a:r>
            <a:r>
              <a:rPr lang="zh-CN" altLang="en-US" sz="2963" b="1" dirty="0">
                <a:solidFill>
                  <a:srgbClr val="3333FF"/>
                </a:solidFill>
              </a:rPr>
              <a:t>在民生性质的认识上，</a:t>
            </a:r>
            <a:r>
              <a:rPr lang="zh-CN" altLang="en-US" sz="2963" b="1" dirty="0"/>
              <a:t>由“负担论”经过经济社会“并列论”转向“互动论”。</a:t>
            </a:r>
          </a:p>
          <a:p>
            <a:pPr>
              <a:lnSpc>
                <a:spcPct val="120000"/>
              </a:lnSpc>
              <a:buFont typeface="Wingdings" pitchFamily="2" charset="2"/>
              <a:buNone/>
            </a:pPr>
            <a:r>
              <a:rPr lang="zh-CN" altLang="en-US" sz="2963" b="1" dirty="0"/>
              <a:t>      </a:t>
            </a:r>
            <a:r>
              <a:rPr lang="zh-CN" altLang="en-US" sz="2963" b="1" dirty="0">
                <a:solidFill>
                  <a:srgbClr val="3333FF"/>
                </a:solidFill>
              </a:rPr>
              <a:t>在民生建设的方向上，</a:t>
            </a:r>
            <a:r>
              <a:rPr lang="zh-CN" altLang="en-US" sz="2963" b="1" dirty="0"/>
              <a:t>由过去的“从无到有”转向“从有到好”。</a:t>
            </a:r>
          </a:p>
          <a:p>
            <a:pPr>
              <a:lnSpc>
                <a:spcPct val="120000"/>
              </a:lnSpc>
              <a:buFont typeface="Wingdings" pitchFamily="2" charset="2"/>
              <a:buNone/>
            </a:pPr>
            <a:r>
              <a:rPr lang="zh-CN" altLang="en-US" sz="2963" b="1" dirty="0"/>
              <a:t>      </a:t>
            </a:r>
            <a:r>
              <a:rPr lang="zh-CN" altLang="en-US" sz="2963" b="1" dirty="0">
                <a:solidFill>
                  <a:srgbClr val="3333FF"/>
                </a:solidFill>
              </a:rPr>
              <a:t>在民生建设的重心上，</a:t>
            </a:r>
            <a:r>
              <a:rPr lang="zh-CN" altLang="en-US" sz="2963" b="1" dirty="0"/>
              <a:t>由过去的增量改革为主转向以存量改革为主。</a:t>
            </a:r>
          </a:p>
          <a:p>
            <a:pPr>
              <a:lnSpc>
                <a:spcPct val="120000"/>
              </a:lnSpc>
              <a:buFont typeface="Wingdings" pitchFamily="2" charset="2"/>
              <a:buNone/>
            </a:pPr>
            <a:r>
              <a:rPr lang="zh-CN" altLang="en-US" sz="2963" b="1" dirty="0"/>
              <a:t>      </a:t>
            </a:r>
            <a:r>
              <a:rPr lang="zh-CN" altLang="en-US" sz="2963" b="1" dirty="0">
                <a:solidFill>
                  <a:srgbClr val="3333FF"/>
                </a:solidFill>
              </a:rPr>
              <a:t>在民生建设的问题上，</a:t>
            </a:r>
            <a:r>
              <a:rPr lang="zh-CN" altLang="en-US" sz="2963" b="1" dirty="0"/>
              <a:t>未来需要警惕并着力破除“跑步机”式改革。</a:t>
            </a:r>
            <a:r>
              <a:rPr lang="zh-CN" altLang="en-US" sz="2963" dirty="0"/>
              <a:t> </a:t>
            </a:r>
          </a:p>
        </p:txBody>
      </p:sp>
    </p:spTree>
    <p:extLst>
      <p:ext uri="{BB962C8B-B14F-4D97-AF65-F5344CB8AC3E}">
        <p14:creationId xmlns:p14="http://schemas.microsoft.com/office/powerpoint/2010/main" xmlns="" val="306249988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9250" y="333849"/>
            <a:ext cx="11628319" cy="5000215"/>
          </a:xfrm>
          <a:prstGeom prst="rect">
            <a:avLst/>
          </a:prstGeom>
          <a:noFill/>
          <a:ln w="9525">
            <a:noFill/>
            <a:miter lim="800000"/>
            <a:headEnd/>
            <a:tailEnd/>
          </a:ln>
        </p:spPr>
        <p:txBody>
          <a:bodyPr wrap="square">
            <a:spAutoFit/>
          </a:bodyPr>
          <a:lstStyle/>
          <a:p>
            <a:pPr eaLnBrk="1" hangingPunct="1">
              <a:lnSpc>
                <a:spcPct val="130000"/>
              </a:lnSpc>
            </a:pPr>
            <a:r>
              <a:rPr lang="en-US" altLang="zh-CN" sz="3598" dirty="0">
                <a:latin typeface="黑体" pitchFamily="49" charset="-122"/>
                <a:ea typeface="黑体" pitchFamily="49" charset="-122"/>
              </a:rPr>
              <a:t>3.</a:t>
            </a:r>
            <a:r>
              <a:rPr lang="zh-CN" altLang="en-US" sz="3598" dirty="0">
                <a:latin typeface="黑体" pitchFamily="49" charset="-122"/>
                <a:ea typeface="黑体" pitchFamily="49" charset="-122"/>
              </a:rPr>
              <a:t>加快推进民生建设面临新的挑战</a:t>
            </a:r>
          </a:p>
          <a:p>
            <a:pPr eaLnBrk="1" hangingPunct="1">
              <a:lnSpc>
                <a:spcPct val="130000"/>
              </a:lnSpc>
            </a:pPr>
            <a:endParaRPr lang="zh-CN" altLang="en-US" sz="846" dirty="0">
              <a:latin typeface="黑体" pitchFamily="49" charset="-122"/>
              <a:ea typeface="黑体" pitchFamily="49" charset="-122"/>
            </a:endParaRPr>
          </a:p>
          <a:p>
            <a:pPr eaLnBrk="1" hangingPunct="1">
              <a:lnSpc>
                <a:spcPct val="115000"/>
              </a:lnSpc>
            </a:pPr>
            <a:r>
              <a:rPr lang="zh-CN" altLang="en-US" sz="1905" dirty="0">
                <a:latin typeface="黑体" pitchFamily="49" charset="-122"/>
                <a:ea typeface="黑体" pitchFamily="49" charset="-122"/>
              </a:rPr>
              <a:t>    </a:t>
            </a:r>
            <a:r>
              <a:rPr lang="zh-CN" altLang="en-US" sz="2539" dirty="0"/>
              <a:t>可以引入</a:t>
            </a:r>
            <a:r>
              <a:rPr lang="zh-CN" altLang="en-US" sz="2539" dirty="0">
                <a:solidFill>
                  <a:srgbClr val="FF0000"/>
                </a:solidFill>
              </a:rPr>
              <a:t>“社会结构”视角</a:t>
            </a:r>
            <a:r>
              <a:rPr lang="zh-CN" altLang="en-US" sz="2539" dirty="0"/>
              <a:t>进行理论分析。</a:t>
            </a:r>
          </a:p>
          <a:p>
            <a:pPr eaLnBrk="1" hangingPunct="1">
              <a:lnSpc>
                <a:spcPct val="115000"/>
              </a:lnSpc>
            </a:pPr>
            <a:r>
              <a:rPr lang="en-US" altLang="zh-CN" sz="2539" dirty="0">
                <a:latin typeface="黑体" pitchFamily="49" charset="-122"/>
                <a:ea typeface="黑体" pitchFamily="49" charset="-122"/>
              </a:rPr>
              <a:t>  </a:t>
            </a:r>
            <a:r>
              <a:rPr lang="en-US" sz="2539" dirty="0" err="1">
                <a:sym typeface="Arial" pitchFamily="34" charset="0"/>
              </a:rPr>
              <a:t>社会</a:t>
            </a:r>
            <a:r>
              <a:rPr lang="zh-CN" altLang="en-US" sz="2539" dirty="0">
                <a:sym typeface="Arial" pitchFamily="34" charset="0"/>
              </a:rPr>
              <a:t>结构加速转型但仍滞后于经济结构，引发各种结构性</a:t>
            </a:r>
            <a:r>
              <a:rPr lang="en-US" altLang="zh-CN" sz="2539" dirty="0" err="1">
                <a:sym typeface="Arial" pitchFamily="34" charset="0"/>
              </a:rPr>
              <a:t>挑战</a:t>
            </a:r>
            <a:r>
              <a:rPr lang="zh-CN" altLang="en-US" sz="2539" dirty="0">
                <a:sym typeface="Arial" pitchFamily="34" charset="0"/>
              </a:rPr>
              <a:t>，要求必须推进民生建设。</a:t>
            </a:r>
          </a:p>
          <a:p>
            <a:pPr eaLnBrk="1" hangingPunct="1">
              <a:lnSpc>
                <a:spcPct val="115000"/>
              </a:lnSpc>
            </a:pPr>
            <a:r>
              <a:rPr lang="zh-CN" altLang="en-US" sz="2539" dirty="0"/>
              <a:t>    社会结构是指社会的各个基本组成部分之间比较稳定的关系或构成方式。 </a:t>
            </a:r>
          </a:p>
          <a:p>
            <a:pPr eaLnBrk="1" hangingPunct="1">
              <a:lnSpc>
                <a:spcPct val="115000"/>
              </a:lnSpc>
            </a:pPr>
            <a:r>
              <a:rPr lang="zh-CN" altLang="en-US" sz="2539" dirty="0"/>
              <a:t>    据估计，当前中国社会结构变迁严重滞后于经济结构，相差约</a:t>
            </a:r>
            <a:r>
              <a:rPr lang="en-US" altLang="zh-CN" sz="2539" dirty="0"/>
              <a:t>15</a:t>
            </a:r>
            <a:r>
              <a:rPr lang="zh-CN" altLang="en-US" sz="2539" dirty="0"/>
              <a:t>年（陆学艺）。 </a:t>
            </a:r>
          </a:p>
          <a:p>
            <a:pPr eaLnBrk="1" hangingPunct="1">
              <a:lnSpc>
                <a:spcPct val="115000"/>
              </a:lnSpc>
            </a:pPr>
            <a:r>
              <a:rPr lang="zh-CN" altLang="en-US" sz="2539" dirty="0"/>
              <a:t>    （</a:t>
            </a:r>
            <a:r>
              <a:rPr lang="en-US" altLang="zh-CN" sz="2539" dirty="0"/>
              <a:t>1</a:t>
            </a:r>
            <a:r>
              <a:rPr lang="zh-CN" altLang="en-US" sz="2539" dirty="0"/>
              <a:t>）财富</a:t>
            </a:r>
            <a:r>
              <a:rPr lang="en-US" sz="2539" dirty="0" err="1"/>
              <a:t>结构配置失衡</a:t>
            </a:r>
            <a:r>
              <a:rPr lang="en-US" sz="2539" dirty="0"/>
              <a:t>。</a:t>
            </a:r>
          </a:p>
          <a:p>
            <a:pPr eaLnBrk="1" hangingPunct="1">
              <a:lnSpc>
                <a:spcPct val="115000"/>
              </a:lnSpc>
            </a:pPr>
            <a:r>
              <a:rPr lang="zh-CN" altLang="en-US" sz="2539" dirty="0"/>
              <a:t>    （</a:t>
            </a:r>
            <a:r>
              <a:rPr lang="en-US" altLang="zh-CN" sz="2539" dirty="0"/>
              <a:t>2</a:t>
            </a:r>
            <a:r>
              <a:rPr lang="zh-CN" altLang="en-US" sz="2539" dirty="0"/>
              <a:t>）人口结构挑战严峻。</a:t>
            </a:r>
          </a:p>
          <a:p>
            <a:pPr eaLnBrk="1" hangingPunct="1">
              <a:lnSpc>
                <a:spcPct val="115000"/>
              </a:lnSpc>
            </a:pPr>
            <a:r>
              <a:rPr lang="zh-CN" altLang="en-US" sz="2539" dirty="0"/>
              <a:t>    （</a:t>
            </a:r>
            <a:r>
              <a:rPr lang="en-US" altLang="zh-CN" sz="2539" dirty="0"/>
              <a:t>3</a:t>
            </a:r>
            <a:r>
              <a:rPr lang="zh-CN" altLang="en-US" sz="2539" dirty="0"/>
              <a:t>）阶层结构分化迅猛。</a:t>
            </a:r>
          </a:p>
          <a:p>
            <a:pPr eaLnBrk="1" hangingPunct="1">
              <a:lnSpc>
                <a:spcPct val="115000"/>
              </a:lnSpc>
            </a:pPr>
            <a:r>
              <a:rPr lang="zh-CN" altLang="en-US" sz="2539" dirty="0"/>
              <a:t>    （</a:t>
            </a:r>
            <a:r>
              <a:rPr lang="en-US" altLang="zh-CN" sz="2539" dirty="0"/>
              <a:t>4</a:t>
            </a:r>
            <a:r>
              <a:rPr lang="zh-CN" altLang="en-US" sz="2539" dirty="0"/>
              <a:t>）心理结构急需调整。</a:t>
            </a:r>
          </a:p>
        </p:txBody>
      </p:sp>
    </p:spTree>
    <p:extLst>
      <p:ext uri="{BB962C8B-B14F-4D97-AF65-F5344CB8AC3E}">
        <p14:creationId xmlns:p14="http://schemas.microsoft.com/office/powerpoint/2010/main" xmlns="" val="85971976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29250" y="333848"/>
            <a:ext cx="11628319" cy="4750339"/>
          </a:xfrm>
          <a:prstGeom prst="rect">
            <a:avLst/>
          </a:prstGeom>
          <a:noFill/>
          <a:ln w="9525">
            <a:noFill/>
            <a:miter lim="800000"/>
            <a:headEnd/>
            <a:tailEnd/>
          </a:ln>
        </p:spPr>
        <p:txBody>
          <a:bodyPr wrap="square">
            <a:spAutoFit/>
          </a:bodyPr>
          <a:lstStyle/>
          <a:p>
            <a:pPr eaLnBrk="1" hangingPunct="1">
              <a:lnSpc>
                <a:spcPct val="130000"/>
              </a:lnSpc>
            </a:pPr>
            <a:r>
              <a:rPr lang="zh-CN" altLang="en-US" sz="3386" dirty="0">
                <a:latin typeface="黑体" pitchFamily="49" charset="-122"/>
                <a:ea typeface="黑体" pitchFamily="49" charset="-122"/>
              </a:rPr>
              <a:t>   </a:t>
            </a:r>
            <a:r>
              <a:rPr lang="zh-CN" altLang="en-US" sz="3809" dirty="0">
                <a:latin typeface="黑体" pitchFamily="49" charset="-122"/>
                <a:ea typeface="黑体" pitchFamily="49" charset="-122"/>
              </a:rPr>
              <a:t>第一，财富配置失衡呈持续化趋势</a:t>
            </a:r>
          </a:p>
          <a:p>
            <a:pPr eaLnBrk="1" hangingPunct="1">
              <a:lnSpc>
                <a:spcPct val="130000"/>
              </a:lnSpc>
            </a:pPr>
            <a:endParaRPr lang="zh-CN" altLang="en-US" sz="1058" dirty="0">
              <a:latin typeface="黑体" pitchFamily="49" charset="-122"/>
              <a:ea typeface="黑体" pitchFamily="49" charset="-122"/>
            </a:endParaRPr>
          </a:p>
          <a:p>
            <a:pPr eaLnBrk="1" hangingPunct="1">
              <a:lnSpc>
                <a:spcPct val="140000"/>
              </a:lnSpc>
            </a:pPr>
            <a:r>
              <a:rPr lang="zh-CN" altLang="en-US" sz="2751" dirty="0">
                <a:latin typeface="黑体" pitchFamily="49" charset="-122"/>
                <a:ea typeface="黑体" pitchFamily="49" charset="-122"/>
              </a:rPr>
              <a:t>    </a:t>
            </a:r>
            <a:r>
              <a:rPr lang="zh-CN" altLang="en-US" sz="2751" dirty="0">
                <a:sym typeface="Arial" pitchFamily="34" charset="0"/>
              </a:rPr>
              <a:t>从财富配置结构来看，社会财富分配失衡呈持续化之势，</a:t>
            </a:r>
            <a:r>
              <a:rPr lang="zh-CN" altLang="en-US" sz="2751" dirty="0"/>
              <a:t>部分群体的生存和发展问题仍然突出。</a:t>
            </a:r>
            <a:endParaRPr lang="zh-CN" altLang="en-US" sz="2751" dirty="0">
              <a:sym typeface="Arial" pitchFamily="34" charset="0"/>
            </a:endParaRPr>
          </a:p>
          <a:p>
            <a:pPr eaLnBrk="1" hangingPunct="1">
              <a:lnSpc>
                <a:spcPct val="140000"/>
              </a:lnSpc>
            </a:pPr>
            <a:endParaRPr lang="zh-CN" altLang="en-US" sz="846" dirty="0"/>
          </a:p>
          <a:p>
            <a:pPr eaLnBrk="1" hangingPunct="1">
              <a:lnSpc>
                <a:spcPct val="140000"/>
              </a:lnSpc>
            </a:pPr>
            <a:r>
              <a:rPr lang="zh-CN" altLang="en-US" sz="2751" dirty="0"/>
              <a:t>    </a:t>
            </a:r>
            <a:r>
              <a:rPr lang="en-US" altLang="zh-CN" sz="2751" dirty="0"/>
              <a:t>1</a:t>
            </a:r>
            <a:r>
              <a:rPr lang="zh-CN" altLang="en-US" sz="2751" dirty="0"/>
              <a:t>. </a:t>
            </a:r>
            <a:r>
              <a:rPr lang="en-US" altLang="zh-CN" sz="2751" dirty="0"/>
              <a:t>40</a:t>
            </a:r>
            <a:r>
              <a:rPr lang="zh-CN" altLang="en-US" sz="2751" dirty="0"/>
              <a:t>年来尤其是</a:t>
            </a:r>
            <a:r>
              <a:rPr lang="en-US" altLang="zh-CN" sz="2751" dirty="0"/>
              <a:t>80</a:t>
            </a:r>
            <a:r>
              <a:rPr lang="zh-CN" altLang="en-US" sz="2751" dirty="0"/>
              <a:t>年代中期以来，我国一直是贫富差距过大，财富配置失衡开始呈现出持续化之势。</a:t>
            </a:r>
          </a:p>
          <a:p>
            <a:pPr eaLnBrk="1" hangingPunct="1">
              <a:lnSpc>
                <a:spcPct val="140000"/>
              </a:lnSpc>
            </a:pPr>
            <a:r>
              <a:rPr lang="zh-CN" altLang="en-US" sz="2751" dirty="0"/>
              <a:t>    </a:t>
            </a:r>
            <a:r>
              <a:rPr lang="en-US" altLang="zh-CN" sz="2751" dirty="0"/>
              <a:t>2. </a:t>
            </a:r>
            <a:r>
              <a:rPr lang="zh-CN" altLang="en-US" sz="2751" dirty="0"/>
              <a:t>贫富矛盾、劳资矛盾、干群矛盾、新旧市民矛盾等日益突出。</a:t>
            </a:r>
          </a:p>
          <a:p>
            <a:pPr eaLnBrk="1" hangingPunct="1">
              <a:lnSpc>
                <a:spcPct val="140000"/>
              </a:lnSpc>
            </a:pPr>
            <a:r>
              <a:rPr lang="en-US" altLang="zh-CN" sz="2751" dirty="0"/>
              <a:t>    </a:t>
            </a:r>
            <a:r>
              <a:rPr lang="zh-CN" altLang="en-US" sz="2751" dirty="0"/>
              <a:t>习近平：“治理之道，莫要于安民；安民之道，在于察其疾苦。” </a:t>
            </a:r>
          </a:p>
        </p:txBody>
      </p:sp>
    </p:spTree>
    <p:extLst>
      <p:ext uri="{BB962C8B-B14F-4D97-AF65-F5344CB8AC3E}">
        <p14:creationId xmlns:p14="http://schemas.microsoft.com/office/powerpoint/2010/main" xmlns="" val="363224431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4294967295"/>
          </p:nvPr>
        </p:nvSpPr>
        <p:spPr>
          <a:xfrm>
            <a:off x="229250" y="189409"/>
            <a:ext cx="11733501" cy="6515828"/>
          </a:xfrm>
          <a:prstGeom prst="rect">
            <a:avLst/>
          </a:prstGeom>
        </p:spPr>
        <p:txBody>
          <a:bodyPr vert="horz" lIns="95413" tIns="49722" rIns="95413" bIns="49722" rtlCol="0">
            <a:normAutofit/>
          </a:bodyPr>
          <a:lstStyle/>
          <a:p>
            <a:pPr marL="0" indent="0" algn="ctr">
              <a:buNone/>
            </a:pPr>
            <a:r>
              <a:rPr lang="zh-CN" altLang="en-US" b="1" dirty="0">
                <a:solidFill>
                  <a:srgbClr val="0000FF"/>
                </a:solidFill>
                <a:latin typeface="黑体" pitchFamily="49" charset="-122"/>
                <a:ea typeface="黑体" pitchFamily="49" charset="-122"/>
              </a:rPr>
              <a:t>财富分配失衡持续化的表现形式</a:t>
            </a:r>
          </a:p>
          <a:p>
            <a:pPr marL="0" indent="0">
              <a:lnSpc>
                <a:spcPts val="3809"/>
              </a:lnSpc>
              <a:buNone/>
            </a:pPr>
            <a:r>
              <a:rPr lang="en-US" altLang="zh-CN" sz="2539" b="1" dirty="0">
                <a:solidFill>
                  <a:srgbClr val="0000FF"/>
                </a:solidFill>
              </a:rPr>
              <a:t>    </a:t>
            </a:r>
            <a:r>
              <a:rPr lang="zh-CN" altLang="en-US" sz="2539" b="1" dirty="0">
                <a:solidFill>
                  <a:srgbClr val="0000FF"/>
                </a:solidFill>
              </a:rPr>
              <a:t>   </a:t>
            </a:r>
            <a:r>
              <a:rPr lang="en-US" sz="2539" b="1" dirty="0" err="1">
                <a:solidFill>
                  <a:srgbClr val="0000FF"/>
                </a:solidFill>
              </a:rPr>
              <a:t>第一</a:t>
            </a:r>
            <a:r>
              <a:rPr lang="en-US" sz="2539" b="1" dirty="0">
                <a:solidFill>
                  <a:srgbClr val="0000FF"/>
                </a:solidFill>
              </a:rPr>
              <a:t>，</a:t>
            </a:r>
            <a:r>
              <a:rPr lang="zh-CN" altLang="en-US" sz="2539" b="1" dirty="0">
                <a:solidFill>
                  <a:srgbClr val="0000FF"/>
                </a:solidFill>
              </a:rPr>
              <a:t>劳动报酬占比持续走</a:t>
            </a:r>
            <a:r>
              <a:rPr lang="en-US" sz="2539" b="1" dirty="0">
                <a:solidFill>
                  <a:srgbClr val="0000FF"/>
                </a:solidFill>
              </a:rPr>
              <a:t>低</a:t>
            </a:r>
            <a:r>
              <a:rPr lang="zh-CN" altLang="en-US" sz="2539" b="1" dirty="0">
                <a:solidFill>
                  <a:srgbClr val="0000FF"/>
                </a:solidFill>
              </a:rPr>
              <a:t>。</a:t>
            </a:r>
            <a:r>
              <a:rPr lang="en-US" altLang="zh-CN" sz="2539" b="1" dirty="0"/>
              <a:t>2013</a:t>
            </a:r>
            <a:r>
              <a:rPr lang="zh-CN" altLang="en-US" sz="2539" b="1" dirty="0"/>
              <a:t>年，中国劳动报酬占</a:t>
            </a:r>
            <a:r>
              <a:rPr lang="en-US" altLang="zh-CN" sz="2539" b="1" dirty="0"/>
              <a:t>GDP</a:t>
            </a:r>
            <a:r>
              <a:rPr lang="zh-CN" altLang="en-US" sz="2539" b="1" dirty="0"/>
              <a:t>的</a:t>
            </a:r>
            <a:r>
              <a:rPr lang="en-US" altLang="zh-CN" sz="2539" b="1" dirty="0"/>
              <a:t>35%</a:t>
            </a:r>
            <a:r>
              <a:rPr lang="zh-CN" altLang="en-US" sz="2539" b="1" dirty="0"/>
              <a:t>，欧洲国家约为</a:t>
            </a:r>
            <a:r>
              <a:rPr lang="en-US" altLang="zh-CN" sz="2539" b="1" dirty="0"/>
              <a:t>63%</a:t>
            </a:r>
            <a:r>
              <a:rPr lang="zh-CN" altLang="en-US" sz="2539" b="1" dirty="0"/>
              <a:t>。</a:t>
            </a:r>
            <a:endParaRPr lang="en-US" sz="2539" b="1" dirty="0"/>
          </a:p>
          <a:p>
            <a:pPr marL="0" indent="0">
              <a:lnSpc>
                <a:spcPts val="3809"/>
              </a:lnSpc>
              <a:buNone/>
            </a:pPr>
            <a:r>
              <a:rPr lang="en-US" sz="2539" b="1" dirty="0">
                <a:solidFill>
                  <a:schemeClr val="bg2"/>
                </a:solidFill>
              </a:rPr>
              <a:t>    </a:t>
            </a:r>
            <a:r>
              <a:rPr lang="zh-CN" altLang="en-US" sz="2539" b="1" dirty="0">
                <a:solidFill>
                  <a:schemeClr val="bg2"/>
                </a:solidFill>
              </a:rPr>
              <a:t>   </a:t>
            </a:r>
            <a:r>
              <a:rPr lang="en-US" sz="2539" b="1" dirty="0" err="1">
                <a:solidFill>
                  <a:srgbClr val="0000FF"/>
                </a:solidFill>
              </a:rPr>
              <a:t>第二</a:t>
            </a:r>
            <a:r>
              <a:rPr lang="en-US" sz="2539" b="1" dirty="0">
                <a:solidFill>
                  <a:srgbClr val="0000FF"/>
                </a:solidFill>
              </a:rPr>
              <a:t>，</a:t>
            </a:r>
            <a:r>
              <a:rPr lang="zh-CN" altLang="en-US" sz="2539" b="1" dirty="0">
                <a:solidFill>
                  <a:srgbClr val="0000FF"/>
                </a:solidFill>
              </a:rPr>
              <a:t>基尼系数</a:t>
            </a:r>
            <a:r>
              <a:rPr lang="en-US" altLang="zh-CN" sz="2539" b="1" dirty="0" err="1">
                <a:solidFill>
                  <a:srgbClr val="0000FF"/>
                </a:solidFill>
              </a:rPr>
              <a:t>持续</a:t>
            </a:r>
            <a:r>
              <a:rPr lang="zh-CN" altLang="en-US" sz="2539" b="1" dirty="0">
                <a:solidFill>
                  <a:srgbClr val="0000FF"/>
                </a:solidFill>
              </a:rPr>
              <a:t>高位运行</a:t>
            </a:r>
            <a:r>
              <a:rPr lang="en-US" sz="2539" b="1" dirty="0">
                <a:solidFill>
                  <a:srgbClr val="0000FF"/>
                </a:solidFill>
              </a:rPr>
              <a:t>。</a:t>
            </a:r>
            <a:r>
              <a:rPr lang="en-US" altLang="zh-CN" sz="2539" b="1" dirty="0"/>
              <a:t>2003</a:t>
            </a:r>
            <a:r>
              <a:rPr lang="zh-CN" altLang="en-US" sz="2539" b="1" dirty="0"/>
              <a:t>—</a:t>
            </a:r>
            <a:r>
              <a:rPr lang="en-US" altLang="zh-CN" sz="2539" b="1" dirty="0"/>
              <a:t>2014</a:t>
            </a:r>
            <a:r>
              <a:rPr lang="zh-CN" altLang="en-US" sz="2539" b="1" dirty="0"/>
              <a:t>年全国居民基尼系数是</a:t>
            </a:r>
            <a:r>
              <a:rPr lang="en-US" altLang="zh-CN" sz="2539" b="1" dirty="0"/>
              <a:t>0.47-0.49</a:t>
            </a:r>
            <a:r>
              <a:rPr lang="zh-CN" altLang="en-US" sz="2539" b="1" dirty="0"/>
              <a:t>。</a:t>
            </a:r>
            <a:endParaRPr lang="en-US" altLang="zh-CN" sz="2539" b="1" dirty="0"/>
          </a:p>
          <a:p>
            <a:pPr marL="0" indent="0">
              <a:lnSpc>
                <a:spcPts val="3809"/>
              </a:lnSpc>
              <a:buNone/>
            </a:pPr>
            <a:r>
              <a:rPr lang="en-US" altLang="zh-CN" sz="2539" b="1" dirty="0"/>
              <a:t>       </a:t>
            </a:r>
            <a:r>
              <a:rPr lang="zh-CN" altLang="en-US" sz="2539" b="1" dirty="0">
                <a:solidFill>
                  <a:srgbClr val="0000FF"/>
                </a:solidFill>
              </a:rPr>
              <a:t>第三，群体收入差距急遽扩大。</a:t>
            </a:r>
            <a:r>
              <a:rPr lang="en-US" sz="2539" b="1" dirty="0"/>
              <a:t>收入最高</a:t>
            </a:r>
            <a:r>
              <a:rPr lang="en-US" altLang="zh-CN" sz="2539" b="1" dirty="0"/>
              <a:t>10%</a:t>
            </a:r>
            <a:r>
              <a:rPr lang="zh-CN" altLang="en-US" sz="2539" b="1" dirty="0"/>
              <a:t>群体和最低</a:t>
            </a:r>
            <a:r>
              <a:rPr lang="en-US" altLang="zh-CN" sz="2539" b="1" dirty="0"/>
              <a:t>10%</a:t>
            </a:r>
            <a:r>
              <a:rPr lang="zh-CN" altLang="en-US" sz="2539" b="1" dirty="0"/>
              <a:t>群体的收入差距，</a:t>
            </a:r>
            <a:r>
              <a:rPr lang="en-US" altLang="zh-CN" sz="2539" b="1" dirty="0"/>
              <a:t>1988</a:t>
            </a:r>
            <a:r>
              <a:rPr lang="zh-CN" altLang="en-US" sz="2539" b="1" dirty="0"/>
              <a:t>年为</a:t>
            </a:r>
            <a:r>
              <a:rPr lang="en-US" altLang="zh-CN" sz="2539" b="1" dirty="0"/>
              <a:t>7.3</a:t>
            </a:r>
            <a:r>
              <a:rPr lang="zh-CN" altLang="en-US" sz="2539" b="1" dirty="0"/>
              <a:t>倍</a:t>
            </a:r>
            <a:r>
              <a:rPr lang="en-US" altLang="zh-CN" sz="2539" b="1" dirty="0"/>
              <a:t>，</a:t>
            </a:r>
            <a:r>
              <a:rPr lang="zh-CN" altLang="en-US" sz="2539" b="1" dirty="0"/>
              <a:t>2012年为</a:t>
            </a:r>
            <a:r>
              <a:rPr lang="en-US" altLang="zh-CN" sz="2539" b="1" dirty="0"/>
              <a:t>23</a:t>
            </a:r>
            <a:r>
              <a:rPr lang="zh-CN" altLang="en-US" sz="2539" b="1" dirty="0"/>
              <a:t>倍。</a:t>
            </a:r>
          </a:p>
          <a:p>
            <a:pPr marL="0" indent="0">
              <a:lnSpc>
                <a:spcPts val="3809"/>
              </a:lnSpc>
              <a:buNone/>
            </a:pPr>
            <a:r>
              <a:rPr lang="en-US" altLang="zh-CN" sz="2539" b="1" dirty="0"/>
              <a:t> </a:t>
            </a:r>
            <a:r>
              <a:rPr lang="zh-CN" altLang="en-US" sz="2539" b="1" dirty="0"/>
              <a:t>      </a:t>
            </a:r>
            <a:r>
              <a:rPr lang="en-US" sz="2539" b="1" dirty="0">
                <a:solidFill>
                  <a:srgbClr val="0000FF"/>
                </a:solidFill>
                <a:sym typeface="Arial" pitchFamily="34" charset="0"/>
              </a:rPr>
              <a:t>第</a:t>
            </a:r>
            <a:r>
              <a:rPr lang="zh-CN" altLang="en-US" sz="2539" b="1" dirty="0">
                <a:solidFill>
                  <a:srgbClr val="0000FF"/>
                </a:solidFill>
                <a:sym typeface="Arial" pitchFamily="34" charset="0"/>
              </a:rPr>
              <a:t>四，城乡收入差距难以弥合。</a:t>
            </a:r>
            <a:r>
              <a:rPr lang="en-US" altLang="zh-CN" sz="2539" b="1" dirty="0"/>
              <a:t>1985</a:t>
            </a:r>
            <a:r>
              <a:rPr lang="en-US" sz="2539" b="1" dirty="0"/>
              <a:t>年城乡居民收入比</a:t>
            </a:r>
            <a:r>
              <a:rPr lang="zh-CN" altLang="en-US" sz="2539" b="1" dirty="0"/>
              <a:t>为</a:t>
            </a:r>
            <a:r>
              <a:rPr lang="en-US" altLang="zh-CN" sz="2539" b="1" dirty="0"/>
              <a:t>1.9</a:t>
            </a:r>
            <a:r>
              <a:rPr lang="zh-CN" altLang="en-US" sz="2539" b="1" dirty="0"/>
              <a:t>：</a:t>
            </a:r>
            <a:r>
              <a:rPr lang="en-US" altLang="zh-CN" sz="2539" b="1" dirty="0"/>
              <a:t>1</a:t>
            </a:r>
            <a:r>
              <a:rPr lang="zh-CN" altLang="en-US" sz="2539" b="1" dirty="0"/>
              <a:t>，</a:t>
            </a:r>
            <a:r>
              <a:rPr lang="en-US" altLang="zh-CN" sz="2539" b="1" dirty="0"/>
              <a:t>2001</a:t>
            </a:r>
            <a:r>
              <a:rPr lang="en-US" sz="2539" b="1" dirty="0"/>
              <a:t>年为</a:t>
            </a:r>
            <a:r>
              <a:rPr lang="en-US" altLang="zh-CN" sz="2539" b="1" dirty="0"/>
              <a:t>2.9:1</a:t>
            </a:r>
            <a:r>
              <a:rPr lang="en-US" sz="2539" b="1" dirty="0"/>
              <a:t>，</a:t>
            </a:r>
            <a:r>
              <a:rPr lang="en-US" altLang="zh-CN" sz="2539" b="1" dirty="0"/>
              <a:t>2014</a:t>
            </a:r>
            <a:r>
              <a:rPr lang="en-US" sz="2539" b="1" dirty="0"/>
              <a:t>年为</a:t>
            </a:r>
            <a:r>
              <a:rPr lang="en-US" altLang="zh-CN" sz="2539" b="1" dirty="0"/>
              <a:t>2.92∶1</a:t>
            </a:r>
            <a:r>
              <a:rPr lang="en-US" sz="2539" b="1" dirty="0"/>
              <a:t>。        </a:t>
            </a:r>
          </a:p>
          <a:p>
            <a:pPr marL="0" indent="0">
              <a:lnSpc>
                <a:spcPts val="3809"/>
              </a:lnSpc>
              <a:buNone/>
            </a:pPr>
            <a:r>
              <a:rPr lang="en-US" altLang="zh-CN" sz="2539" b="1" dirty="0"/>
              <a:t>       </a:t>
            </a:r>
            <a:r>
              <a:rPr lang="en-US" sz="2539" b="1" dirty="0">
                <a:solidFill>
                  <a:srgbClr val="0000FF"/>
                </a:solidFill>
                <a:sym typeface="Arial" pitchFamily="34" charset="0"/>
              </a:rPr>
              <a:t>第</a:t>
            </a:r>
            <a:r>
              <a:rPr lang="zh-CN" altLang="en-US" sz="2539" b="1" dirty="0">
                <a:solidFill>
                  <a:srgbClr val="0000FF"/>
                </a:solidFill>
                <a:sym typeface="Arial" pitchFamily="34" charset="0"/>
              </a:rPr>
              <a:t>五，地区收入差距日益拉大。</a:t>
            </a:r>
            <a:r>
              <a:rPr lang="zh-CN" altLang="en-US" sz="2539" b="1" dirty="0"/>
              <a:t>经济最发达的上海居民收入是最低省居民收入的</a:t>
            </a:r>
            <a:r>
              <a:rPr lang="en-US" altLang="zh-CN" sz="2539" b="1" dirty="0"/>
              <a:t>5.6</a:t>
            </a:r>
            <a:r>
              <a:rPr lang="en-US" sz="2539" b="1" dirty="0"/>
              <a:t>倍。</a:t>
            </a:r>
          </a:p>
          <a:p>
            <a:pPr marL="0" indent="0">
              <a:lnSpc>
                <a:spcPts val="3809"/>
              </a:lnSpc>
              <a:buNone/>
            </a:pPr>
            <a:r>
              <a:rPr lang="en-US" altLang="zh-CN" sz="2539" b="1" dirty="0"/>
              <a:t>       </a:t>
            </a:r>
            <a:r>
              <a:rPr lang="en-US" sz="2539" b="1" dirty="0">
                <a:solidFill>
                  <a:srgbClr val="0000FF"/>
                </a:solidFill>
                <a:sym typeface="Arial" pitchFamily="34" charset="0"/>
              </a:rPr>
              <a:t>第</a:t>
            </a:r>
            <a:r>
              <a:rPr lang="zh-CN" altLang="en-US" sz="2539" b="1" dirty="0">
                <a:solidFill>
                  <a:srgbClr val="0000FF"/>
                </a:solidFill>
                <a:sym typeface="Arial" pitchFamily="34" charset="0"/>
              </a:rPr>
              <a:t>六，行业收入差距日益拉大。</a:t>
            </a:r>
            <a:r>
              <a:rPr lang="en-US" altLang="zh-CN" sz="2539" b="1" dirty="0"/>
              <a:t>2013</a:t>
            </a:r>
            <a:r>
              <a:rPr lang="en-US" sz="2539" b="1" dirty="0"/>
              <a:t>年，收入最高和最低的行业差距达到</a:t>
            </a:r>
            <a:r>
              <a:rPr lang="en-US" altLang="zh-CN" sz="2539" b="1" dirty="0"/>
              <a:t>8</a:t>
            </a:r>
            <a:r>
              <a:rPr lang="en-US" sz="2539" b="1" dirty="0"/>
              <a:t>倍</a:t>
            </a:r>
            <a:endParaRPr lang="zh-CN" altLang="en-US" sz="1905" b="1" dirty="0"/>
          </a:p>
        </p:txBody>
      </p:sp>
    </p:spTree>
    <p:extLst>
      <p:ext uri="{BB962C8B-B14F-4D97-AF65-F5344CB8AC3E}">
        <p14:creationId xmlns:p14="http://schemas.microsoft.com/office/powerpoint/2010/main" xmlns="" val="34446840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9184" y="116397"/>
            <a:ext cx="11760201" cy="6477595"/>
            <a:chOff x="0" y="0"/>
            <a:chExt cx="5556" cy="4081"/>
          </a:xfrm>
        </p:grpSpPr>
        <p:pic>
          <p:nvPicPr>
            <p:cNvPr id="13315" name="Picture 3" descr="图片1"/>
            <p:cNvPicPr>
              <a:picLocks noChangeArrowheads="1"/>
            </p:cNvPicPr>
            <p:nvPr/>
          </p:nvPicPr>
          <p:blipFill>
            <a:blip r:embed="rId2" cstate="print"/>
            <a:srcRect/>
            <a:stretch>
              <a:fillRect/>
            </a:stretch>
          </p:blipFill>
          <p:spPr bwMode="auto">
            <a:xfrm>
              <a:off x="0" y="0"/>
              <a:ext cx="2720" cy="4081"/>
            </a:xfrm>
            <a:prstGeom prst="rect">
              <a:avLst/>
            </a:prstGeom>
            <a:noFill/>
            <a:ln w="9525">
              <a:solidFill>
                <a:schemeClr val="folHlink"/>
              </a:solidFill>
              <a:miter lim="800000"/>
              <a:headEnd/>
              <a:tailEnd/>
            </a:ln>
          </p:spPr>
        </p:pic>
        <p:pic>
          <p:nvPicPr>
            <p:cNvPr id="13316" name="Picture 4" descr="图片2"/>
            <p:cNvPicPr>
              <a:picLocks noChangeArrowheads="1"/>
            </p:cNvPicPr>
            <p:nvPr/>
          </p:nvPicPr>
          <p:blipFill>
            <a:blip r:embed="rId3" cstate="print"/>
            <a:srcRect/>
            <a:stretch>
              <a:fillRect/>
            </a:stretch>
          </p:blipFill>
          <p:spPr bwMode="auto">
            <a:xfrm>
              <a:off x="2722" y="0"/>
              <a:ext cx="2834" cy="4081"/>
            </a:xfrm>
            <a:prstGeom prst="rect">
              <a:avLst/>
            </a:prstGeom>
            <a:noFill/>
            <a:ln w="9525">
              <a:solidFill>
                <a:schemeClr val="folHlink"/>
              </a:solidFill>
              <a:miter lim="800000"/>
              <a:headEnd/>
              <a:tailEnd/>
            </a:ln>
          </p:spPr>
        </p:pic>
      </p:grpSp>
    </p:spTree>
    <p:extLst>
      <p:ext uri="{BB962C8B-B14F-4D97-AF65-F5344CB8AC3E}">
        <p14:creationId xmlns:p14="http://schemas.microsoft.com/office/powerpoint/2010/main" xmlns="" val="1408454445"/>
      </p:ext>
    </p:extLst>
  </p:cSld>
  <p:clrMapOvr>
    <a:masterClrMapping/>
  </p:clrMapOvr>
  <p:transition>
    <p:circl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图片1"/>
          <p:cNvPicPr>
            <a:picLocks noChangeAspect="1" noChangeArrowheads="1"/>
          </p:cNvPicPr>
          <p:nvPr/>
        </p:nvPicPr>
        <p:blipFill>
          <a:blip r:embed="rId2" cstate="print"/>
          <a:srcRect/>
          <a:stretch>
            <a:fillRect/>
          </a:stretch>
        </p:blipFill>
        <p:spPr bwMode="auto">
          <a:xfrm>
            <a:off x="211669" y="470355"/>
            <a:ext cx="11766550" cy="5915707"/>
          </a:xfrm>
          <a:prstGeom prst="rect">
            <a:avLst/>
          </a:prstGeom>
          <a:noFill/>
          <a:ln w="9525">
            <a:noFill/>
            <a:miter lim="800000"/>
            <a:headEnd/>
            <a:tailEnd/>
          </a:ln>
        </p:spPr>
      </p:pic>
    </p:spTree>
    <p:extLst>
      <p:ext uri="{BB962C8B-B14F-4D97-AF65-F5344CB8AC3E}">
        <p14:creationId xmlns:p14="http://schemas.microsoft.com/office/powerpoint/2010/main" xmlns="" val="3931749582"/>
      </p:ext>
    </p:extLst>
  </p:cSld>
  <p:clrMapOvr>
    <a:masterClrMapping/>
  </p:clrMapOvr>
  <p:transition>
    <p:circl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5" descr="SXRB201302131137000165266231876.jpg"/>
          <p:cNvPicPr>
            <a:picLocks noChangeArrowheads="1"/>
          </p:cNvPicPr>
          <p:nvPr/>
        </p:nvPicPr>
        <p:blipFill>
          <a:blip r:embed="rId2" cstate="print"/>
          <a:srcRect/>
          <a:stretch>
            <a:fillRect/>
          </a:stretch>
        </p:blipFill>
        <p:spPr bwMode="auto">
          <a:xfrm>
            <a:off x="1" y="3506777"/>
            <a:ext cx="6242051" cy="3499901"/>
          </a:xfrm>
          <a:prstGeom prst="rect">
            <a:avLst/>
          </a:prstGeom>
          <a:noFill/>
          <a:ln w="9525">
            <a:noFill/>
            <a:miter lim="800000"/>
            <a:headEnd/>
            <a:tailEnd/>
          </a:ln>
        </p:spPr>
      </p:pic>
      <p:pic>
        <p:nvPicPr>
          <p:cNvPr id="15363" name="图片 1"/>
          <p:cNvPicPr>
            <a:picLocks noChangeAspect="1" noChangeArrowheads="1"/>
          </p:cNvPicPr>
          <p:nvPr/>
        </p:nvPicPr>
        <p:blipFill>
          <a:blip r:embed="rId3" cstate="print"/>
          <a:srcRect/>
          <a:stretch>
            <a:fillRect/>
          </a:stretch>
        </p:blipFill>
        <p:spPr bwMode="auto">
          <a:xfrm>
            <a:off x="1" y="526"/>
            <a:ext cx="6337300" cy="3506251"/>
          </a:xfrm>
          <a:prstGeom prst="rect">
            <a:avLst/>
          </a:prstGeom>
          <a:noFill/>
          <a:ln w="9525">
            <a:noFill/>
            <a:miter lim="800000"/>
            <a:headEnd/>
            <a:tailEnd/>
          </a:ln>
        </p:spPr>
      </p:pic>
      <p:pic>
        <p:nvPicPr>
          <p:cNvPr id="15364" name="图片 3"/>
          <p:cNvPicPr>
            <a:picLocks noChangeArrowheads="1"/>
          </p:cNvPicPr>
          <p:nvPr/>
        </p:nvPicPr>
        <p:blipFill>
          <a:blip r:embed="rId4" cstate="print"/>
          <a:srcRect/>
          <a:stretch>
            <a:fillRect/>
          </a:stretch>
        </p:blipFill>
        <p:spPr bwMode="auto">
          <a:xfrm>
            <a:off x="6242051" y="526"/>
            <a:ext cx="5949949" cy="3506251"/>
          </a:xfrm>
          <a:prstGeom prst="rect">
            <a:avLst/>
          </a:prstGeom>
          <a:noFill/>
          <a:ln w="9525">
            <a:noFill/>
            <a:miter lim="800000"/>
            <a:headEnd/>
            <a:tailEnd/>
          </a:ln>
        </p:spPr>
      </p:pic>
      <p:pic>
        <p:nvPicPr>
          <p:cNvPr id="15365" name="Picture 6"/>
          <p:cNvPicPr>
            <a:picLocks noChangeArrowheads="1"/>
          </p:cNvPicPr>
          <p:nvPr/>
        </p:nvPicPr>
        <p:blipFill>
          <a:blip r:embed="rId5" cstate="print"/>
          <a:srcRect/>
          <a:stretch>
            <a:fillRect/>
          </a:stretch>
        </p:blipFill>
        <p:spPr bwMode="auto">
          <a:xfrm>
            <a:off x="6242051" y="3506777"/>
            <a:ext cx="5949949" cy="3499901"/>
          </a:xfrm>
          <a:prstGeom prst="rect">
            <a:avLst/>
          </a:prstGeom>
          <a:noFill/>
          <a:ln w="9525">
            <a:noFill/>
            <a:miter lim="800000"/>
            <a:headEnd/>
            <a:tailEnd/>
          </a:ln>
        </p:spPr>
      </p:pic>
    </p:spTree>
    <p:extLst>
      <p:ext uri="{BB962C8B-B14F-4D97-AF65-F5344CB8AC3E}">
        <p14:creationId xmlns:p14="http://schemas.microsoft.com/office/powerpoint/2010/main" xmlns="" val="2266533947"/>
      </p:ext>
    </p:extLst>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5"/>
          <p:cNvPicPr>
            <a:picLocks noChangeAspect="1" noChangeArrowheads="1"/>
          </p:cNvPicPr>
          <p:nvPr/>
        </p:nvPicPr>
        <p:blipFill>
          <a:blip r:embed="rId2" cstate="print"/>
          <a:srcRect l="64861" b="64226"/>
          <a:stretch>
            <a:fillRect/>
          </a:stretch>
        </p:blipFill>
        <p:spPr bwMode="auto">
          <a:xfrm>
            <a:off x="7454960" y="526"/>
            <a:ext cx="3211781" cy="2450831"/>
          </a:xfrm>
          <a:prstGeom prst="rect">
            <a:avLst/>
          </a:prstGeom>
          <a:noFill/>
          <a:ln w="9525">
            <a:noFill/>
            <a:miter lim="800000"/>
            <a:headEnd/>
            <a:tailEnd/>
          </a:ln>
        </p:spPr>
      </p:pic>
      <p:pic>
        <p:nvPicPr>
          <p:cNvPr id="32770" name="Picture 4"/>
          <p:cNvPicPr>
            <a:picLocks noChangeAspect="1" noChangeArrowheads="1"/>
          </p:cNvPicPr>
          <p:nvPr/>
        </p:nvPicPr>
        <p:blipFill>
          <a:blip r:embed="rId3" cstate="print"/>
          <a:srcRect/>
          <a:stretch>
            <a:fillRect/>
          </a:stretch>
        </p:blipFill>
        <p:spPr bwMode="auto">
          <a:xfrm>
            <a:off x="11289948" y="79477"/>
            <a:ext cx="1048196" cy="1160742"/>
          </a:xfrm>
          <a:prstGeom prst="rect">
            <a:avLst/>
          </a:prstGeom>
          <a:noFill/>
          <a:ln w="9525">
            <a:noFill/>
            <a:miter lim="800000"/>
            <a:headEnd/>
            <a:tailEnd/>
          </a:ln>
        </p:spPr>
      </p:pic>
      <p:sp>
        <p:nvSpPr>
          <p:cNvPr id="32771" name="Text Box 9"/>
          <p:cNvSpPr txBox="1">
            <a:spLocks noChangeArrowheads="1"/>
          </p:cNvSpPr>
          <p:nvPr/>
        </p:nvSpPr>
        <p:spPr bwMode="auto">
          <a:xfrm>
            <a:off x="-1768832" y="4670374"/>
            <a:ext cx="184731" cy="385490"/>
          </a:xfrm>
          <a:prstGeom prst="rect">
            <a:avLst/>
          </a:prstGeom>
          <a:noFill/>
          <a:ln w="9525">
            <a:noFill/>
            <a:miter lim="800000"/>
            <a:headEnd/>
            <a:tailEnd/>
          </a:ln>
        </p:spPr>
        <p:txBody>
          <a:bodyPr wrap="none">
            <a:spAutoFit/>
          </a:bodyPr>
          <a:lstStyle/>
          <a:p>
            <a:endParaRPr lang="zh-CN" altLang="zh-CN" sz="1905">
              <a:solidFill>
                <a:srgbClr val="000000"/>
              </a:solidFill>
            </a:endParaRPr>
          </a:p>
        </p:txBody>
      </p:sp>
      <p:sp>
        <p:nvSpPr>
          <p:cNvPr id="622602" name="Text Box 10"/>
          <p:cNvSpPr txBox="1">
            <a:spLocks noChangeArrowheads="1"/>
          </p:cNvSpPr>
          <p:nvPr/>
        </p:nvSpPr>
        <p:spPr bwMode="auto">
          <a:xfrm>
            <a:off x="2014083" y="1161269"/>
            <a:ext cx="8451081" cy="737061"/>
          </a:xfrm>
          <a:prstGeom prst="rect">
            <a:avLst/>
          </a:prstGeom>
          <a:noFill/>
          <a:ln>
            <a:noFill/>
          </a:ln>
          <a:effectLst/>
          <a:extLst/>
        </p:spPr>
        <p:txBody>
          <a:bodyPr>
            <a:spAutoFit/>
          </a:bodyPr>
          <a:lstStyle/>
          <a:p>
            <a:pPr algn="just">
              <a:lnSpc>
                <a:spcPct val="140000"/>
              </a:lnSpc>
              <a:spcBef>
                <a:spcPct val="50000"/>
              </a:spcBef>
              <a:buFont typeface="Arial" pitchFamily="34" charset="0"/>
              <a:buNone/>
              <a:defRPr/>
            </a:pPr>
            <a:r>
              <a:rPr lang="zh-CN" altLang="en-US" sz="3386" b="1">
                <a:solidFill>
                  <a:srgbClr val="CC0000"/>
                </a:solidFill>
                <a:latin typeface="黑体" panose="02010609060101010101" pitchFamily="49" charset="-122"/>
                <a:ea typeface="黑体" panose="02010609060101010101" pitchFamily="49" charset="-122"/>
              </a:rPr>
              <a:t>第四节</a:t>
            </a:r>
            <a:r>
              <a:rPr lang="zh-CN" altLang="zh-CN" sz="3386" b="1">
                <a:solidFill>
                  <a:srgbClr val="CC0000"/>
                </a:solidFill>
                <a:latin typeface="黑体" panose="02010609060101010101" pitchFamily="49" charset="-122"/>
                <a:ea typeface="黑体" panose="02010609060101010101" pitchFamily="49" charset="-122"/>
              </a:rPr>
              <a:t>：</a:t>
            </a:r>
            <a:r>
              <a:rPr lang="zh-CN" altLang="en-US" sz="3386" b="1">
                <a:solidFill>
                  <a:srgbClr val="CC0000"/>
                </a:solidFill>
                <a:latin typeface="黑体" panose="02010609060101010101" pitchFamily="49" charset="-122"/>
                <a:ea typeface="黑体" panose="02010609060101010101" pitchFamily="49" charset="-122"/>
              </a:rPr>
              <a:t>坚持在发展中保障和改善民生</a:t>
            </a:r>
            <a:endParaRPr lang="zh-CN" altLang="en-US" sz="3201" b="1" dirty="0">
              <a:solidFill>
                <a:srgbClr val="CC0000"/>
              </a:solidFill>
              <a:latin typeface="微软雅黑" panose="020B0503020204020204" pitchFamily="34" charset="-122"/>
              <a:ea typeface="微软雅黑" panose="020B0503020204020204" pitchFamily="34" charset="-122"/>
            </a:endParaRPr>
          </a:p>
        </p:txBody>
      </p:sp>
      <p:sp>
        <p:nvSpPr>
          <p:cNvPr id="622604" name="Text Box 12"/>
          <p:cNvSpPr txBox="1">
            <a:spLocks noChangeArrowheads="1"/>
          </p:cNvSpPr>
          <p:nvPr/>
        </p:nvSpPr>
        <p:spPr bwMode="auto">
          <a:xfrm>
            <a:off x="2921176" y="2219544"/>
            <a:ext cx="5993532" cy="3564053"/>
          </a:xfrm>
          <a:prstGeom prst="rect">
            <a:avLst/>
          </a:prstGeom>
          <a:noFill/>
          <a:ln>
            <a:noFill/>
          </a:ln>
          <a:effectLst/>
          <a:extLst/>
        </p:spPr>
        <p:txBody>
          <a:bodyPr>
            <a:spAutoFit/>
          </a:bodyPr>
          <a:lstStyle/>
          <a:p>
            <a:pPr>
              <a:lnSpc>
                <a:spcPts val="5587"/>
              </a:lnSpc>
              <a:defRPr/>
            </a:pPr>
            <a:r>
              <a:rPr lang="zh-CN" altLang="en-US" sz="2799">
                <a:solidFill>
                  <a:srgbClr val="000000"/>
                </a:solidFill>
                <a:latin typeface="黑体" panose="02010609060101010101" pitchFamily="49" charset="-122"/>
                <a:ea typeface="黑体" panose="02010609060101010101" pitchFamily="49" charset="-122"/>
              </a:rPr>
              <a:t>本节主</a:t>
            </a:r>
            <a:r>
              <a:rPr lang="zh-CN" altLang="en-US" sz="2799" dirty="0">
                <a:solidFill>
                  <a:srgbClr val="000000"/>
                </a:solidFill>
                <a:latin typeface="黑体" panose="02010609060101010101" pitchFamily="49" charset="-122"/>
                <a:ea typeface="黑体" panose="02010609060101010101" pitchFamily="49" charset="-122"/>
              </a:rPr>
              <a:t>要</a:t>
            </a:r>
            <a:r>
              <a:rPr lang="zh-CN" altLang="en-US" sz="2799">
                <a:solidFill>
                  <a:srgbClr val="000000"/>
                </a:solidFill>
                <a:latin typeface="黑体" panose="02010609060101010101" pitchFamily="49" charset="-122"/>
                <a:ea typeface="黑体" panose="02010609060101010101" pitchFamily="49" charset="-122"/>
              </a:rPr>
              <a:t>内容：</a:t>
            </a:r>
            <a:endParaRPr lang="zh-CN" altLang="en-US" sz="2539" dirty="0">
              <a:latin typeface="黑体" panose="02010609060101010101" pitchFamily="49" charset="-122"/>
              <a:ea typeface="黑体" panose="02010609060101010101" pitchFamily="49" charset="-122"/>
            </a:endParaRPr>
          </a:p>
          <a:p>
            <a:pPr>
              <a:lnSpc>
                <a:spcPts val="5587"/>
              </a:lnSpc>
              <a:defRPr/>
            </a:pPr>
            <a:r>
              <a:rPr lang="zh-CN" altLang="en-US" sz="2799">
                <a:solidFill>
                  <a:srgbClr val="000000"/>
                </a:solidFill>
                <a:latin typeface="黑体" panose="02010609060101010101" pitchFamily="49" charset="-122"/>
                <a:ea typeface="黑体" panose="02010609060101010101" pitchFamily="49" charset="-122"/>
              </a:rPr>
              <a:t>一、提高保障和改善民生水平</a:t>
            </a:r>
          </a:p>
          <a:p>
            <a:pPr>
              <a:lnSpc>
                <a:spcPts val="5587"/>
              </a:lnSpc>
              <a:defRPr/>
            </a:pPr>
            <a:r>
              <a:rPr lang="zh-CN" altLang="en-US" sz="2799">
                <a:solidFill>
                  <a:srgbClr val="000000"/>
                </a:solidFill>
                <a:latin typeface="黑体" panose="02010609060101010101" pitchFamily="49" charset="-122"/>
                <a:ea typeface="黑体" panose="02010609060101010101" pitchFamily="49" charset="-122"/>
              </a:rPr>
              <a:t>二、加强和创新社会治理</a:t>
            </a:r>
          </a:p>
          <a:p>
            <a:pPr>
              <a:lnSpc>
                <a:spcPts val="5587"/>
              </a:lnSpc>
              <a:defRPr/>
            </a:pPr>
            <a:r>
              <a:rPr lang="zh-CN" altLang="en-US" sz="2799">
                <a:solidFill>
                  <a:srgbClr val="000000"/>
                </a:solidFill>
                <a:latin typeface="黑体" panose="02010609060101010101" pitchFamily="49" charset="-122"/>
                <a:ea typeface="黑体" panose="02010609060101010101" pitchFamily="49" charset="-122"/>
              </a:rPr>
              <a:t>三、坚持总体国家安全观</a:t>
            </a:r>
          </a:p>
          <a:p>
            <a:pPr>
              <a:lnSpc>
                <a:spcPts val="5587"/>
              </a:lnSpc>
              <a:defRPr/>
            </a:pPr>
            <a:endParaRPr lang="zh-CN" altLang="zh-CN" sz="2799" dirty="0">
              <a:solidFill>
                <a:srgbClr val="000000"/>
              </a:solidFill>
              <a:latin typeface="黑体" panose="02010609060101010101" pitchFamily="49" charset="-122"/>
              <a:ea typeface="黑体" panose="02010609060101010101" pitchFamily="49" charset="-122"/>
            </a:endParaRPr>
          </a:p>
        </p:txBody>
      </p:sp>
      <p:pic>
        <p:nvPicPr>
          <p:cNvPr id="32774" name="Picture 13" descr="BS00554_"/>
          <p:cNvPicPr>
            <a:picLocks noChangeAspect="1" noChangeArrowheads="1"/>
          </p:cNvPicPr>
          <p:nvPr/>
        </p:nvPicPr>
        <p:blipFill>
          <a:blip r:embed="rId4" cstate="print"/>
          <a:srcRect/>
          <a:stretch>
            <a:fillRect/>
          </a:stretch>
        </p:blipFill>
        <p:spPr bwMode="auto">
          <a:xfrm>
            <a:off x="8061370" y="4033730"/>
            <a:ext cx="2541539" cy="2087993"/>
          </a:xfrm>
          <a:prstGeom prst="rect">
            <a:avLst/>
          </a:prstGeom>
          <a:noFill/>
          <a:ln w="9525">
            <a:solidFill>
              <a:srgbClr val="00CC00"/>
            </a:solidFill>
            <a:miter lim="800000"/>
            <a:headEnd/>
            <a:tailEnd/>
          </a:ln>
        </p:spPr>
      </p:pic>
    </p:spTree>
    <p:extLst>
      <p:ext uri="{BB962C8B-B14F-4D97-AF65-F5344CB8AC3E}">
        <p14:creationId xmlns:p14="http://schemas.microsoft.com/office/powerpoint/2010/main" xmlns="" val="3607726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334435" y="837011"/>
            <a:ext cx="11425767" cy="5183981"/>
          </a:xfrm>
        </p:spPr>
        <p:txBody>
          <a:bodyPr/>
          <a:lstStyle/>
          <a:p>
            <a:pPr>
              <a:lnSpc>
                <a:spcPct val="130000"/>
              </a:lnSpc>
            </a:pPr>
            <a:endParaRPr lang="zh-CN" altLang="en-US" sz="3174" b="1" dirty="0">
              <a:solidFill>
                <a:srgbClr val="3333FF"/>
              </a:solidFill>
              <a:ea typeface="黑体" pitchFamily="49" charset="-122"/>
            </a:endParaRPr>
          </a:p>
          <a:p>
            <a:pPr>
              <a:lnSpc>
                <a:spcPct val="130000"/>
              </a:lnSpc>
              <a:buFontTx/>
              <a:buNone/>
            </a:pPr>
            <a:endParaRPr lang="zh-CN" altLang="en-US" sz="846" b="1" dirty="0">
              <a:solidFill>
                <a:srgbClr val="3333FF"/>
              </a:solidFill>
              <a:ea typeface="黑体" pitchFamily="49" charset="-122"/>
            </a:endParaRPr>
          </a:p>
          <a:p>
            <a:r>
              <a:rPr lang="zh-CN" altLang="en-US" sz="3174" b="1" dirty="0">
                <a:solidFill>
                  <a:srgbClr val="3333FF"/>
                </a:solidFill>
                <a:latin typeface="楷体" pitchFamily="49" charset="-122"/>
                <a:ea typeface="楷体" pitchFamily="49" charset="-122"/>
              </a:rPr>
              <a:t>如果一个社会的经济发展成果不能真正分流到大众手中，那么它在道义上将是不得人心的，而且是有风险的，因为它注定要威胁社会稳定。</a:t>
            </a:r>
          </a:p>
          <a:p>
            <a:pPr>
              <a:lnSpc>
                <a:spcPct val="130000"/>
              </a:lnSpc>
              <a:buFontTx/>
              <a:buNone/>
            </a:pPr>
            <a:r>
              <a:rPr lang="en-US" altLang="zh-CN" dirty="0"/>
              <a:t>                                                    </a:t>
            </a:r>
            <a:r>
              <a:rPr lang="en-US" altLang="zh-CN" sz="2539" b="1" dirty="0">
                <a:solidFill>
                  <a:srgbClr val="3333FF"/>
                </a:solidFill>
                <a:latin typeface="楷体" pitchFamily="49" charset="-122"/>
                <a:ea typeface="楷体" pitchFamily="49" charset="-122"/>
              </a:rPr>
              <a:t>——</a:t>
            </a:r>
            <a:r>
              <a:rPr lang="zh-CN" altLang="en-US" sz="2539" b="1" dirty="0">
                <a:solidFill>
                  <a:srgbClr val="3333FF"/>
                </a:solidFill>
                <a:latin typeface="楷体" pitchFamily="49" charset="-122"/>
                <a:ea typeface="楷体" pitchFamily="49" charset="-122"/>
              </a:rPr>
              <a:t>亚当</a:t>
            </a:r>
            <a:r>
              <a:rPr lang="en-US" altLang="zh-CN" sz="2539" b="1" dirty="0">
                <a:solidFill>
                  <a:srgbClr val="3333FF"/>
                </a:solidFill>
                <a:latin typeface="楷体" pitchFamily="49" charset="-122"/>
                <a:ea typeface="楷体" pitchFamily="49" charset="-122"/>
              </a:rPr>
              <a:t>·</a:t>
            </a:r>
            <a:r>
              <a:rPr lang="zh-CN" altLang="en-US" sz="2539" b="1" dirty="0">
                <a:solidFill>
                  <a:srgbClr val="3333FF"/>
                </a:solidFill>
                <a:latin typeface="楷体" pitchFamily="49" charset="-122"/>
                <a:ea typeface="楷体" pitchFamily="49" charset="-122"/>
              </a:rPr>
              <a:t>斯密：</a:t>
            </a:r>
            <a:r>
              <a:rPr lang="en-US" altLang="zh-CN" sz="2539" b="1" dirty="0">
                <a:solidFill>
                  <a:srgbClr val="3333FF"/>
                </a:solidFill>
                <a:latin typeface="楷体" pitchFamily="49" charset="-122"/>
                <a:ea typeface="楷体" pitchFamily="49" charset="-122"/>
              </a:rPr>
              <a:t>《</a:t>
            </a:r>
            <a:r>
              <a:rPr lang="zh-CN" altLang="en-US" sz="2539" b="1" dirty="0">
                <a:solidFill>
                  <a:srgbClr val="3333FF"/>
                </a:solidFill>
                <a:latin typeface="楷体" pitchFamily="49" charset="-122"/>
                <a:ea typeface="楷体" pitchFamily="49" charset="-122"/>
              </a:rPr>
              <a:t>道德情操论</a:t>
            </a:r>
            <a:r>
              <a:rPr lang="en-US" altLang="zh-CN" sz="2539" b="1" dirty="0">
                <a:solidFill>
                  <a:srgbClr val="3333FF"/>
                </a:solidFill>
                <a:latin typeface="楷体" pitchFamily="49" charset="-122"/>
                <a:ea typeface="楷体" pitchFamily="49" charset="-122"/>
              </a:rPr>
              <a:t>》</a:t>
            </a:r>
            <a:r>
              <a:rPr lang="zh-CN" altLang="en-US" sz="2539" b="1" dirty="0">
                <a:solidFill>
                  <a:srgbClr val="3333FF"/>
                </a:solidFill>
                <a:latin typeface="楷体" pitchFamily="49" charset="-122"/>
                <a:ea typeface="楷体" pitchFamily="49" charset="-122"/>
              </a:rPr>
              <a:t>（</a:t>
            </a:r>
            <a:r>
              <a:rPr lang="en-US" altLang="zh-CN" sz="2539" b="1" dirty="0">
                <a:solidFill>
                  <a:srgbClr val="3333FF"/>
                </a:solidFill>
                <a:latin typeface="楷体" pitchFamily="49" charset="-122"/>
                <a:ea typeface="楷体" pitchFamily="49" charset="-122"/>
              </a:rPr>
              <a:t>1759</a:t>
            </a:r>
            <a:r>
              <a:rPr lang="zh-CN" altLang="en-US" sz="2539" b="1" dirty="0">
                <a:solidFill>
                  <a:srgbClr val="3333FF"/>
                </a:solidFill>
                <a:latin typeface="楷体" pitchFamily="49" charset="-122"/>
                <a:ea typeface="楷体" pitchFamily="49" charset="-122"/>
              </a:rPr>
              <a:t>）</a:t>
            </a:r>
          </a:p>
        </p:txBody>
      </p:sp>
    </p:spTree>
    <p:extLst>
      <p:ext uri="{BB962C8B-B14F-4D97-AF65-F5344CB8AC3E}">
        <p14:creationId xmlns:p14="http://schemas.microsoft.com/office/powerpoint/2010/main" xmlns="" val="368284450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Text Box 5"/>
          <p:cNvSpPr txBox="1">
            <a:spLocks noChangeArrowheads="1"/>
          </p:cNvSpPr>
          <p:nvPr/>
        </p:nvSpPr>
        <p:spPr bwMode="auto">
          <a:xfrm>
            <a:off x="239185" y="189410"/>
            <a:ext cx="11808882" cy="3556999"/>
          </a:xfrm>
          <a:prstGeom prst="rect">
            <a:avLst/>
          </a:prstGeom>
          <a:noFill/>
          <a:ln w="9525">
            <a:noFill/>
            <a:miter lim="800000"/>
            <a:headEnd/>
            <a:tailEnd/>
          </a:ln>
        </p:spPr>
        <p:txBody>
          <a:bodyPr>
            <a:spAutoFit/>
          </a:bodyPr>
          <a:lstStyle/>
          <a:p>
            <a:pPr eaLnBrk="1" hangingPunct="1">
              <a:lnSpc>
                <a:spcPct val="120000"/>
              </a:lnSpc>
              <a:spcBef>
                <a:spcPct val="50000"/>
              </a:spcBef>
            </a:pPr>
            <a:r>
              <a:rPr lang="zh-CN" altLang="en-US" sz="3809" dirty="0">
                <a:latin typeface="Arial" pitchFamily="34" charset="0"/>
                <a:ea typeface="黑体" pitchFamily="49" charset="-122"/>
              </a:rPr>
              <a:t> 第二，人口结构挑战持续而深远</a:t>
            </a:r>
          </a:p>
          <a:p>
            <a:pPr eaLnBrk="1" hangingPunct="1">
              <a:lnSpc>
                <a:spcPct val="80000"/>
              </a:lnSpc>
              <a:spcBef>
                <a:spcPct val="50000"/>
              </a:spcBef>
            </a:pPr>
            <a:r>
              <a:rPr lang="zh-CN" altLang="en-US" sz="1905" dirty="0"/>
              <a:t>    </a:t>
            </a:r>
            <a:r>
              <a:rPr lang="zh-CN" altLang="en-US" sz="2751" dirty="0"/>
              <a:t>当代中国面临新的人口结构问题，从多个方面对保障</a:t>
            </a:r>
          </a:p>
          <a:p>
            <a:pPr eaLnBrk="1" hangingPunct="1">
              <a:lnSpc>
                <a:spcPct val="80000"/>
              </a:lnSpc>
              <a:spcBef>
                <a:spcPct val="50000"/>
              </a:spcBef>
            </a:pPr>
            <a:r>
              <a:rPr lang="zh-CN" altLang="en-US" sz="2751" dirty="0"/>
              <a:t>和改善民生提出新的要求。</a:t>
            </a:r>
          </a:p>
          <a:p>
            <a:pPr eaLnBrk="1" hangingPunct="1">
              <a:lnSpc>
                <a:spcPct val="80000"/>
              </a:lnSpc>
              <a:spcBef>
                <a:spcPct val="50000"/>
              </a:spcBef>
            </a:pPr>
            <a:r>
              <a:rPr lang="en-US" altLang="zh-CN" sz="2751" dirty="0"/>
              <a:t>  1</a:t>
            </a:r>
            <a:r>
              <a:rPr lang="zh-CN" altLang="en-US" sz="2751" dirty="0"/>
              <a:t>.就业结构：青年人失业，结构性失业（</a:t>
            </a:r>
            <a:r>
              <a:rPr lang="en-US" altLang="zh-CN" sz="2751" dirty="0"/>
              <a:t>9.3</a:t>
            </a:r>
            <a:r>
              <a:rPr lang="zh-CN" altLang="en-US" sz="2751" dirty="0"/>
              <a:t>亿）</a:t>
            </a:r>
          </a:p>
          <a:p>
            <a:pPr eaLnBrk="1" hangingPunct="1">
              <a:lnSpc>
                <a:spcPct val="80000"/>
              </a:lnSpc>
              <a:spcBef>
                <a:spcPct val="50000"/>
              </a:spcBef>
            </a:pPr>
            <a:r>
              <a:rPr lang="en-US" altLang="zh-CN" sz="2751" dirty="0"/>
              <a:t>  2</a:t>
            </a:r>
            <a:r>
              <a:rPr lang="zh-CN" altLang="en-US" sz="2751" dirty="0"/>
              <a:t>.分布结构：农民工多，不能再视同二等公民（</a:t>
            </a:r>
            <a:r>
              <a:rPr lang="en-US" altLang="zh-CN" sz="2751" dirty="0"/>
              <a:t>2.74</a:t>
            </a:r>
            <a:r>
              <a:rPr lang="zh-CN" altLang="en-US" sz="2751" dirty="0"/>
              <a:t>亿）</a:t>
            </a:r>
          </a:p>
          <a:p>
            <a:pPr eaLnBrk="1" hangingPunct="1">
              <a:lnSpc>
                <a:spcPct val="80000"/>
              </a:lnSpc>
              <a:spcBef>
                <a:spcPct val="50000"/>
              </a:spcBef>
            </a:pPr>
            <a:r>
              <a:rPr lang="zh-CN" altLang="en-US" sz="2751" dirty="0"/>
              <a:t>  </a:t>
            </a:r>
            <a:r>
              <a:rPr lang="en-US" altLang="zh-CN" sz="2751" dirty="0"/>
              <a:t>3.</a:t>
            </a:r>
            <a:r>
              <a:rPr lang="zh-CN" altLang="en-US" sz="2751" dirty="0"/>
              <a:t>年龄结构：国未富民先老（</a:t>
            </a:r>
            <a:r>
              <a:rPr lang="en-US" altLang="zh-CN" sz="2751" dirty="0"/>
              <a:t>2.1</a:t>
            </a:r>
            <a:r>
              <a:rPr lang="zh-CN" altLang="en-US" sz="2751" dirty="0"/>
              <a:t>亿）</a:t>
            </a:r>
            <a:endParaRPr lang="en-US" altLang="zh-CN" sz="2751" dirty="0"/>
          </a:p>
        </p:txBody>
      </p:sp>
      <p:pic>
        <p:nvPicPr>
          <p:cNvPr id="17411" name="Picture 3" descr="图片3"/>
          <p:cNvPicPr>
            <a:picLocks noChangeArrowheads="1"/>
          </p:cNvPicPr>
          <p:nvPr/>
        </p:nvPicPr>
        <p:blipFill>
          <a:blip r:embed="rId2" cstate="print"/>
          <a:srcRect/>
          <a:stretch>
            <a:fillRect/>
          </a:stretch>
        </p:blipFill>
        <p:spPr bwMode="auto">
          <a:xfrm>
            <a:off x="6096001" y="3789310"/>
            <a:ext cx="5901266" cy="2879284"/>
          </a:xfrm>
          <a:prstGeom prst="rect">
            <a:avLst/>
          </a:prstGeom>
          <a:noFill/>
          <a:ln w="3175">
            <a:solidFill>
              <a:schemeClr val="tx1"/>
            </a:solidFill>
            <a:miter lim="800000"/>
            <a:headEnd/>
            <a:tailEnd/>
          </a:ln>
        </p:spPr>
      </p:pic>
      <p:pic>
        <p:nvPicPr>
          <p:cNvPr id="17412" name="Picture 4" descr="14043967_368545"/>
          <p:cNvPicPr>
            <a:picLocks noChangeArrowheads="1"/>
          </p:cNvPicPr>
          <p:nvPr/>
        </p:nvPicPr>
        <p:blipFill>
          <a:blip r:embed="rId3" cstate="print"/>
          <a:srcRect/>
          <a:stretch>
            <a:fillRect/>
          </a:stretch>
        </p:blipFill>
        <p:spPr bwMode="auto">
          <a:xfrm>
            <a:off x="143935" y="3789310"/>
            <a:ext cx="5901266" cy="2879284"/>
          </a:xfrm>
          <a:prstGeom prst="rect">
            <a:avLst/>
          </a:prstGeom>
          <a:noFill/>
          <a:ln w="9525">
            <a:noFill/>
            <a:miter lim="800000"/>
            <a:headEnd/>
            <a:tailEnd/>
          </a:ln>
        </p:spPr>
      </p:pic>
      <p:sp>
        <p:nvSpPr>
          <p:cNvPr id="17413" name="Text Box 5"/>
          <p:cNvSpPr txBox="1">
            <a:spLocks noChangeArrowheads="1"/>
          </p:cNvSpPr>
          <p:nvPr/>
        </p:nvSpPr>
        <p:spPr bwMode="auto">
          <a:xfrm>
            <a:off x="6096001" y="3789308"/>
            <a:ext cx="5664200" cy="484300"/>
          </a:xfrm>
          <a:prstGeom prst="rect">
            <a:avLst/>
          </a:prstGeom>
          <a:noFill/>
          <a:ln w="9525">
            <a:noFill/>
            <a:miter lim="800000"/>
            <a:headEnd/>
            <a:tailEnd/>
          </a:ln>
        </p:spPr>
        <p:txBody>
          <a:bodyPr>
            <a:spAutoFit/>
          </a:bodyPr>
          <a:lstStyle/>
          <a:p>
            <a:pPr eaLnBrk="1" hangingPunct="1">
              <a:lnSpc>
                <a:spcPct val="115000"/>
              </a:lnSpc>
              <a:spcBef>
                <a:spcPct val="50000"/>
              </a:spcBef>
            </a:pPr>
            <a:r>
              <a:rPr lang="en-US" altLang="zh-CN" sz="2539">
                <a:latin typeface="黑体" pitchFamily="49" charset="-122"/>
                <a:ea typeface="黑体" pitchFamily="49" charset="-122"/>
              </a:rPr>
              <a:t>2014</a:t>
            </a:r>
            <a:r>
              <a:rPr lang="zh-CN" altLang="en-US" sz="2539">
                <a:latin typeface="黑体" pitchFamily="49" charset="-122"/>
                <a:ea typeface="黑体" pitchFamily="49" charset="-122"/>
              </a:rPr>
              <a:t>年全国农民工达</a:t>
            </a:r>
            <a:r>
              <a:rPr lang="en-US" altLang="zh-CN" sz="2539">
                <a:latin typeface="黑体" pitchFamily="49" charset="-122"/>
                <a:ea typeface="黑体" pitchFamily="49" charset="-122"/>
              </a:rPr>
              <a:t>2.74</a:t>
            </a:r>
            <a:r>
              <a:rPr lang="zh-CN" altLang="en-US" sz="2539">
                <a:latin typeface="黑体" pitchFamily="49" charset="-122"/>
                <a:ea typeface="黑体" pitchFamily="49" charset="-122"/>
              </a:rPr>
              <a:t>亿</a:t>
            </a:r>
          </a:p>
        </p:txBody>
      </p:sp>
    </p:spTree>
    <p:extLst>
      <p:ext uri="{BB962C8B-B14F-4D97-AF65-F5344CB8AC3E}">
        <p14:creationId xmlns:p14="http://schemas.microsoft.com/office/powerpoint/2010/main" xmlns="" val="9124957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aida\Desktop\103577884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05100" y="167640"/>
            <a:ext cx="5935980" cy="64897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5081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1"/>
          <p:cNvSpPr>
            <a:spLocks noChangeArrowheads="1"/>
          </p:cNvSpPr>
          <p:nvPr/>
        </p:nvSpPr>
        <p:spPr bwMode="auto">
          <a:xfrm>
            <a:off x="534016" y="44970"/>
            <a:ext cx="10590628" cy="7549759"/>
          </a:xfrm>
          <a:prstGeom prst="rect">
            <a:avLst/>
          </a:prstGeom>
          <a:noFill/>
          <a:ln w="9525">
            <a:noFill/>
            <a:miter lim="800000"/>
            <a:headEnd/>
            <a:tailEnd/>
          </a:ln>
        </p:spPr>
        <p:txBody>
          <a:bodyPr wrap="square">
            <a:spAutoFit/>
          </a:bodyPr>
          <a:lstStyle/>
          <a:p>
            <a:pPr eaLnBrk="1" hangingPunct="1">
              <a:lnSpc>
                <a:spcPct val="115000"/>
              </a:lnSpc>
            </a:pPr>
            <a:r>
              <a:rPr lang="zh-CN" altLang="en-US" sz="4232" dirty="0">
                <a:latin typeface="黑体" pitchFamily="49" charset="-122"/>
                <a:ea typeface="黑体" pitchFamily="49" charset="-122"/>
              </a:rPr>
              <a:t>   </a:t>
            </a:r>
            <a:r>
              <a:rPr lang="zh-CN" altLang="en-US" sz="3809" dirty="0">
                <a:latin typeface="黑体" pitchFamily="49" charset="-122"/>
                <a:ea typeface="黑体" pitchFamily="49" charset="-122"/>
              </a:rPr>
              <a:t>少子化问题</a:t>
            </a:r>
          </a:p>
          <a:p>
            <a:pPr algn="ctr" eaLnBrk="1" hangingPunct="1">
              <a:lnSpc>
                <a:spcPct val="115000"/>
              </a:lnSpc>
            </a:pPr>
            <a:endParaRPr lang="en-US" altLang="zh-CN" sz="846" dirty="0">
              <a:solidFill>
                <a:srgbClr val="FF0000"/>
              </a:solidFill>
              <a:latin typeface="黑体" pitchFamily="49" charset="-122"/>
              <a:ea typeface="黑体" pitchFamily="49" charset="-122"/>
            </a:endParaRPr>
          </a:p>
          <a:p>
            <a:pPr eaLnBrk="1" hangingPunct="1">
              <a:lnSpc>
                <a:spcPct val="115000"/>
              </a:lnSpc>
            </a:pPr>
            <a:r>
              <a:rPr lang="zh-CN" altLang="en-US" sz="3386" dirty="0">
                <a:solidFill>
                  <a:srgbClr val="FF0000"/>
                </a:solidFill>
                <a:latin typeface="黑体" pitchFamily="49" charset="-122"/>
                <a:ea typeface="黑体" pitchFamily="49" charset="-122"/>
              </a:rPr>
              <a:t>总和生育率最低前五名</a:t>
            </a:r>
            <a:endParaRPr lang="en-US" sz="3386" dirty="0">
              <a:solidFill>
                <a:srgbClr val="FF0000"/>
              </a:solidFill>
              <a:latin typeface="黑体" pitchFamily="49" charset="-122"/>
              <a:ea typeface="黑体" pitchFamily="49" charset="-122"/>
            </a:endParaRPr>
          </a:p>
          <a:p>
            <a:pPr eaLnBrk="1" hangingPunct="1">
              <a:lnSpc>
                <a:spcPct val="115000"/>
              </a:lnSpc>
            </a:pPr>
            <a:r>
              <a:rPr lang="zh-CN" altLang="en-US" sz="2539" dirty="0">
                <a:latin typeface="黑体" pitchFamily="49" charset="-122"/>
                <a:ea typeface="黑体" pitchFamily="49" charset="-122"/>
                <a:sym typeface="Arial" pitchFamily="34" charset="0"/>
              </a:rPr>
              <a:t>  北京：  </a:t>
            </a:r>
            <a:r>
              <a:rPr lang="en-US" altLang="zh-CN" sz="2539" dirty="0">
                <a:latin typeface="黑体" pitchFamily="49" charset="-122"/>
                <a:ea typeface="黑体" pitchFamily="49" charset="-122"/>
                <a:sym typeface="Arial" pitchFamily="34" charset="0"/>
              </a:rPr>
              <a:t>0.70670</a:t>
            </a:r>
          </a:p>
          <a:p>
            <a:pPr eaLnBrk="1" hangingPunct="1">
              <a:lnSpc>
                <a:spcPct val="115000"/>
              </a:lnSpc>
            </a:pPr>
            <a:r>
              <a:rPr lang="zh-CN" altLang="en-US" sz="2539" dirty="0">
                <a:latin typeface="黑体" pitchFamily="49" charset="-122"/>
                <a:ea typeface="黑体" pitchFamily="49" charset="-122"/>
                <a:sym typeface="Arial" pitchFamily="34" charset="0"/>
              </a:rPr>
              <a:t>  上海：  </a:t>
            </a:r>
            <a:r>
              <a:rPr lang="en-US" altLang="zh-CN" sz="2539" dirty="0">
                <a:latin typeface="黑体" pitchFamily="49" charset="-122"/>
                <a:ea typeface="黑体" pitchFamily="49" charset="-122"/>
                <a:sym typeface="Arial" pitchFamily="34" charset="0"/>
              </a:rPr>
              <a:t>0.73665</a:t>
            </a:r>
          </a:p>
          <a:p>
            <a:pPr eaLnBrk="1" hangingPunct="1">
              <a:lnSpc>
                <a:spcPct val="115000"/>
              </a:lnSpc>
            </a:pPr>
            <a:r>
              <a:rPr lang="zh-CN" altLang="en-US" sz="2539" dirty="0">
                <a:latin typeface="黑体" pitchFamily="49" charset="-122"/>
                <a:ea typeface="黑体" pitchFamily="49" charset="-122"/>
                <a:sym typeface="Arial" pitchFamily="34" charset="0"/>
              </a:rPr>
              <a:t>  辽宁：  </a:t>
            </a:r>
            <a:r>
              <a:rPr lang="en-US" altLang="zh-CN" sz="2539" dirty="0">
                <a:latin typeface="黑体" pitchFamily="49" charset="-122"/>
                <a:ea typeface="黑体" pitchFamily="49" charset="-122"/>
                <a:sym typeface="Arial" pitchFamily="34" charset="0"/>
              </a:rPr>
              <a:t>0.74090</a:t>
            </a:r>
          </a:p>
          <a:p>
            <a:pPr eaLnBrk="1" hangingPunct="1">
              <a:lnSpc>
                <a:spcPct val="115000"/>
              </a:lnSpc>
            </a:pPr>
            <a:r>
              <a:rPr lang="zh-CN" altLang="en-US" sz="2539" dirty="0">
                <a:latin typeface="黑体" pitchFamily="49" charset="-122"/>
                <a:ea typeface="黑体" pitchFamily="49" charset="-122"/>
                <a:sym typeface="Arial" pitchFamily="34" charset="0"/>
              </a:rPr>
              <a:t>  黑龙江：</a:t>
            </a:r>
            <a:r>
              <a:rPr lang="en-US" altLang="zh-CN" sz="2539" dirty="0">
                <a:latin typeface="黑体" pitchFamily="49" charset="-122"/>
                <a:ea typeface="黑体" pitchFamily="49" charset="-122"/>
                <a:sym typeface="Arial" pitchFamily="34" charset="0"/>
              </a:rPr>
              <a:t>0.75140</a:t>
            </a:r>
          </a:p>
          <a:p>
            <a:pPr eaLnBrk="1" hangingPunct="1">
              <a:lnSpc>
                <a:spcPct val="115000"/>
              </a:lnSpc>
            </a:pPr>
            <a:r>
              <a:rPr lang="zh-CN" altLang="en-US" sz="2539" dirty="0">
                <a:latin typeface="黑体" pitchFamily="49" charset="-122"/>
                <a:ea typeface="黑体" pitchFamily="49" charset="-122"/>
                <a:sym typeface="Arial" pitchFamily="34" charset="0"/>
              </a:rPr>
              <a:t>  吉林：  </a:t>
            </a:r>
            <a:r>
              <a:rPr lang="en-US" altLang="zh-CN" sz="2539" dirty="0">
                <a:latin typeface="黑体" pitchFamily="49" charset="-122"/>
                <a:ea typeface="黑体" pitchFamily="49" charset="-122"/>
                <a:sym typeface="Arial" pitchFamily="34" charset="0"/>
              </a:rPr>
              <a:t>0.76000</a:t>
            </a:r>
          </a:p>
          <a:p>
            <a:pPr eaLnBrk="1" hangingPunct="1">
              <a:lnSpc>
                <a:spcPct val="115000"/>
              </a:lnSpc>
            </a:pPr>
            <a:r>
              <a:rPr lang="zh-CN" altLang="en-US" sz="3386" dirty="0">
                <a:solidFill>
                  <a:srgbClr val="FF0000"/>
                </a:solidFill>
                <a:latin typeface="黑体" pitchFamily="49" charset="-122"/>
                <a:ea typeface="黑体" pitchFamily="49" charset="-122"/>
              </a:rPr>
              <a:t>总和生育率最高前五名</a:t>
            </a:r>
            <a:endParaRPr lang="en-US" sz="3386" dirty="0">
              <a:solidFill>
                <a:srgbClr val="FF0000"/>
              </a:solidFill>
              <a:latin typeface="黑体" pitchFamily="49" charset="-122"/>
              <a:ea typeface="黑体" pitchFamily="49" charset="-122"/>
            </a:endParaRPr>
          </a:p>
          <a:p>
            <a:pPr eaLnBrk="1" hangingPunct="1">
              <a:lnSpc>
                <a:spcPct val="115000"/>
              </a:lnSpc>
            </a:pPr>
            <a:r>
              <a:rPr lang="zh-CN" altLang="en-US" sz="2539" dirty="0">
                <a:latin typeface="黑体" pitchFamily="49" charset="-122"/>
                <a:ea typeface="黑体" pitchFamily="49" charset="-122"/>
              </a:rPr>
              <a:t>  广西：  </a:t>
            </a:r>
            <a:r>
              <a:rPr lang="en-US" altLang="zh-CN" sz="2539" dirty="0">
                <a:latin typeface="黑体" pitchFamily="49" charset="-122"/>
                <a:ea typeface="黑体" pitchFamily="49" charset="-122"/>
              </a:rPr>
              <a:t>1.78975</a:t>
            </a:r>
          </a:p>
          <a:p>
            <a:pPr eaLnBrk="1" hangingPunct="1">
              <a:lnSpc>
                <a:spcPct val="115000"/>
              </a:lnSpc>
            </a:pPr>
            <a:r>
              <a:rPr lang="zh-CN" altLang="en-US" sz="2539" dirty="0">
                <a:latin typeface="黑体" pitchFamily="49" charset="-122"/>
                <a:ea typeface="黑体" pitchFamily="49" charset="-122"/>
              </a:rPr>
              <a:t>  贵州：  </a:t>
            </a:r>
            <a:r>
              <a:rPr lang="en-US" altLang="zh-CN" sz="2539" dirty="0">
                <a:latin typeface="黑体" pitchFamily="49" charset="-122"/>
                <a:ea typeface="黑体" pitchFamily="49" charset="-122"/>
              </a:rPr>
              <a:t>1.74785</a:t>
            </a:r>
          </a:p>
          <a:p>
            <a:pPr eaLnBrk="1" hangingPunct="1">
              <a:lnSpc>
                <a:spcPct val="115000"/>
              </a:lnSpc>
            </a:pPr>
            <a:r>
              <a:rPr lang="zh-CN" altLang="en-US" sz="2539" dirty="0">
                <a:latin typeface="黑体" pitchFamily="49" charset="-122"/>
                <a:ea typeface="黑体" pitchFamily="49" charset="-122"/>
              </a:rPr>
              <a:t>  新疆：  </a:t>
            </a:r>
            <a:r>
              <a:rPr lang="en-US" altLang="zh-CN" sz="2539" dirty="0">
                <a:latin typeface="黑体" pitchFamily="49" charset="-122"/>
                <a:ea typeface="黑体" pitchFamily="49" charset="-122"/>
              </a:rPr>
              <a:t>1.52885</a:t>
            </a:r>
          </a:p>
          <a:p>
            <a:pPr eaLnBrk="1" hangingPunct="1">
              <a:lnSpc>
                <a:spcPct val="115000"/>
              </a:lnSpc>
            </a:pPr>
            <a:r>
              <a:rPr lang="zh-CN" altLang="en-US" sz="2539" dirty="0">
                <a:latin typeface="黑体" pitchFamily="49" charset="-122"/>
                <a:ea typeface="黑体" pitchFamily="49" charset="-122"/>
              </a:rPr>
              <a:t>  海南：  </a:t>
            </a:r>
            <a:r>
              <a:rPr lang="en-US" altLang="zh-CN" sz="2539" dirty="0">
                <a:latin typeface="黑体" pitchFamily="49" charset="-122"/>
                <a:ea typeface="黑体" pitchFamily="49" charset="-122"/>
              </a:rPr>
              <a:t>1.51265</a:t>
            </a:r>
          </a:p>
          <a:p>
            <a:pPr>
              <a:lnSpc>
                <a:spcPct val="115000"/>
              </a:lnSpc>
            </a:pPr>
            <a:r>
              <a:rPr lang="zh-CN" altLang="en-US" sz="2539" dirty="0">
                <a:latin typeface="黑体" pitchFamily="49" charset="-122"/>
                <a:ea typeface="黑体" pitchFamily="49" charset="-122"/>
              </a:rPr>
              <a:t>  安徽：  </a:t>
            </a:r>
            <a:r>
              <a:rPr lang="en-US" altLang="zh-CN" sz="2539" dirty="0">
                <a:latin typeface="黑体" pitchFamily="49" charset="-122"/>
                <a:ea typeface="黑体" pitchFamily="49" charset="-122"/>
              </a:rPr>
              <a:t>1.48155                 </a:t>
            </a:r>
            <a:r>
              <a:rPr lang="zh-CN" altLang="en-US" sz="2539" dirty="0">
                <a:latin typeface="黑体" pitchFamily="49" charset="-122"/>
                <a:ea typeface="黑体" pitchFamily="49" charset="-122"/>
              </a:rPr>
              <a:t>——全国“六普”数据</a:t>
            </a:r>
            <a:endParaRPr lang="zh-CN" altLang="en-US" sz="2539" dirty="0"/>
          </a:p>
          <a:p>
            <a:pPr eaLnBrk="1" hangingPunct="1">
              <a:lnSpc>
                <a:spcPct val="115000"/>
              </a:lnSpc>
            </a:pPr>
            <a:endParaRPr lang="en-US" altLang="zh-CN" sz="2539" dirty="0">
              <a:latin typeface="黑体" pitchFamily="49" charset="-122"/>
              <a:ea typeface="黑体" pitchFamily="49" charset="-122"/>
            </a:endParaRPr>
          </a:p>
          <a:p>
            <a:pPr eaLnBrk="1" hangingPunct="1">
              <a:lnSpc>
                <a:spcPct val="115000"/>
              </a:lnSpc>
            </a:pPr>
            <a:r>
              <a:rPr lang="zh-CN" altLang="en-US" sz="2539" dirty="0">
                <a:latin typeface="黑体" pitchFamily="49" charset="-122"/>
                <a:ea typeface="黑体" pitchFamily="49" charset="-122"/>
              </a:rPr>
              <a:t>                   </a:t>
            </a:r>
            <a:endParaRPr lang="zh-CN" altLang="en-US" sz="2116" dirty="0"/>
          </a:p>
        </p:txBody>
      </p:sp>
    </p:spTree>
    <p:extLst>
      <p:ext uri="{BB962C8B-B14F-4D97-AF65-F5344CB8AC3E}">
        <p14:creationId xmlns:p14="http://schemas.microsoft.com/office/powerpoint/2010/main" xmlns="" val="2901890287"/>
      </p:ext>
    </p:extLst>
  </p:cSld>
  <p:clrMapOvr>
    <a:masterClrMapping/>
  </p:clrMapOvr>
  <p:transition spd="slow">
    <p:circle/>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3"/>
          <p:cNvSpPr>
            <a:spLocks noGrp="1" noChangeArrowheads="1"/>
          </p:cNvSpPr>
          <p:nvPr>
            <p:ph type="body" idx="4294967295"/>
          </p:nvPr>
        </p:nvSpPr>
        <p:spPr>
          <a:xfrm>
            <a:off x="624419" y="2278239"/>
            <a:ext cx="11040533" cy="4391940"/>
          </a:xfrm>
          <a:prstGeom prst="rect">
            <a:avLst/>
          </a:prstGeom>
          <a:noFill/>
          <a:ln>
            <a:solidFill>
              <a:srgbClr val="3333FF"/>
            </a:solidFill>
          </a:ln>
        </p:spPr>
        <p:txBody>
          <a:bodyPr>
            <a:normAutofit lnSpcReduction="10000"/>
          </a:bodyPr>
          <a:lstStyle/>
          <a:p>
            <a:pPr>
              <a:lnSpc>
                <a:spcPct val="90000"/>
              </a:lnSpc>
              <a:buFontTx/>
              <a:buNone/>
            </a:pPr>
            <a:r>
              <a:rPr lang="zh-CN" altLang="en-US" sz="2963" b="1" dirty="0">
                <a:latin typeface="楷体_GB2312" pitchFamily="49" charset="-122"/>
                <a:ea typeface="楷体_GB2312" pitchFamily="49" charset="-122"/>
              </a:rPr>
              <a:t>     改革开放以来，我国的社会阶层构成发生了新</a:t>
            </a:r>
          </a:p>
          <a:p>
            <a:pPr>
              <a:lnSpc>
                <a:spcPct val="90000"/>
              </a:lnSpc>
              <a:buFontTx/>
              <a:buNone/>
            </a:pPr>
            <a:r>
              <a:rPr lang="zh-CN" altLang="en-US" sz="2963" b="1" dirty="0">
                <a:latin typeface="楷体_GB2312" pitchFamily="49" charset="-122"/>
                <a:ea typeface="楷体_GB2312" pitchFamily="49" charset="-122"/>
              </a:rPr>
              <a:t>的变化，出现了民营科技企业的创业人员和技术人</a:t>
            </a:r>
          </a:p>
          <a:p>
            <a:pPr>
              <a:lnSpc>
                <a:spcPct val="90000"/>
              </a:lnSpc>
              <a:buFontTx/>
              <a:buNone/>
            </a:pPr>
            <a:r>
              <a:rPr lang="zh-CN" altLang="en-US" sz="2963" b="1" dirty="0">
                <a:latin typeface="楷体_GB2312" pitchFamily="49" charset="-122"/>
                <a:ea typeface="楷体_GB2312" pitchFamily="49" charset="-122"/>
              </a:rPr>
              <a:t>员、受聘于外资企业的管理技术人员、个体户、私</a:t>
            </a:r>
          </a:p>
          <a:p>
            <a:pPr>
              <a:lnSpc>
                <a:spcPct val="90000"/>
              </a:lnSpc>
              <a:buFontTx/>
              <a:buNone/>
            </a:pPr>
            <a:r>
              <a:rPr lang="zh-CN" altLang="en-US" sz="2963" b="1" dirty="0">
                <a:latin typeface="楷体_GB2312" pitchFamily="49" charset="-122"/>
                <a:ea typeface="楷体_GB2312" pitchFamily="49" charset="-122"/>
              </a:rPr>
              <a:t>营企业主、中介组织的从业人员、自由职业人员等</a:t>
            </a:r>
          </a:p>
          <a:p>
            <a:pPr>
              <a:lnSpc>
                <a:spcPct val="90000"/>
              </a:lnSpc>
              <a:buFontTx/>
              <a:buNone/>
            </a:pPr>
            <a:r>
              <a:rPr lang="zh-CN" altLang="en-US" sz="2963" b="1" dirty="0">
                <a:solidFill>
                  <a:srgbClr val="FF3300"/>
                </a:solidFill>
                <a:latin typeface="楷体_GB2312" pitchFamily="49" charset="-122"/>
                <a:ea typeface="楷体_GB2312" pitchFamily="49" charset="-122"/>
              </a:rPr>
              <a:t>社会阶层</a:t>
            </a:r>
            <a:r>
              <a:rPr lang="zh-CN" altLang="en-US" sz="2963" b="1" dirty="0">
                <a:latin typeface="楷体_GB2312" pitchFamily="49" charset="-122"/>
                <a:ea typeface="楷体_GB2312" pitchFamily="49" charset="-122"/>
              </a:rPr>
              <a:t>。</a:t>
            </a:r>
          </a:p>
          <a:p>
            <a:pPr>
              <a:lnSpc>
                <a:spcPct val="90000"/>
              </a:lnSpc>
              <a:buFontTx/>
              <a:buNone/>
            </a:pPr>
            <a:r>
              <a:rPr lang="zh-CN" altLang="en-US" sz="2963" b="1" dirty="0">
                <a:latin typeface="楷体_GB2312" pitchFamily="49" charset="-122"/>
                <a:ea typeface="楷体_GB2312" pitchFamily="49" charset="-122"/>
              </a:rPr>
              <a:t>    他们与工人、农民、知识分子、干部和解放军</a:t>
            </a:r>
          </a:p>
          <a:p>
            <a:pPr>
              <a:lnSpc>
                <a:spcPct val="90000"/>
              </a:lnSpc>
              <a:buFontTx/>
              <a:buNone/>
            </a:pPr>
            <a:r>
              <a:rPr lang="zh-CN" altLang="en-US" sz="2963" b="1" dirty="0">
                <a:latin typeface="楷体_GB2312" pitchFamily="49" charset="-122"/>
                <a:ea typeface="楷体_GB2312" pitchFamily="49" charset="-122"/>
              </a:rPr>
              <a:t>指战员团结在一起，他们也是有中国特色社会主义</a:t>
            </a:r>
          </a:p>
          <a:p>
            <a:pPr>
              <a:lnSpc>
                <a:spcPct val="90000"/>
              </a:lnSpc>
              <a:buFontTx/>
              <a:buNone/>
            </a:pPr>
            <a:r>
              <a:rPr lang="zh-CN" altLang="en-US" sz="2963" b="1" dirty="0">
                <a:latin typeface="楷体_GB2312" pitchFamily="49" charset="-122"/>
                <a:ea typeface="楷体_GB2312" pitchFamily="49" charset="-122"/>
              </a:rPr>
              <a:t>事业的</a:t>
            </a:r>
            <a:r>
              <a:rPr lang="zh-CN" altLang="en-US" sz="2963" b="1" dirty="0">
                <a:solidFill>
                  <a:srgbClr val="FF3300"/>
                </a:solidFill>
                <a:latin typeface="楷体_GB2312" pitchFamily="49" charset="-122"/>
                <a:ea typeface="楷体_GB2312" pitchFamily="49" charset="-122"/>
              </a:rPr>
              <a:t>建设者</a:t>
            </a:r>
            <a:r>
              <a:rPr lang="zh-CN" altLang="en-US" sz="2963"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 </a:t>
            </a:r>
          </a:p>
          <a:p>
            <a:pPr>
              <a:lnSpc>
                <a:spcPct val="90000"/>
              </a:lnSpc>
              <a:buFontTx/>
              <a:buNone/>
            </a:pPr>
            <a:r>
              <a:rPr lang="en-US" b="1" dirty="0">
                <a:latin typeface="楷体_GB2312" pitchFamily="49" charset="-122"/>
                <a:ea typeface="楷体_GB2312" pitchFamily="49" charset="-122"/>
              </a:rPr>
              <a:t>         </a:t>
            </a:r>
            <a:r>
              <a:rPr lang="en-US" altLang="zh-CN" sz="2539" b="1" dirty="0">
                <a:solidFill>
                  <a:srgbClr val="FF3300"/>
                </a:solidFill>
                <a:ea typeface="楷体_GB2312" pitchFamily="49" charset="-122"/>
              </a:rPr>
              <a:t>——</a:t>
            </a:r>
            <a:r>
              <a:rPr lang="en-US" altLang="zh-CN" sz="2539" b="1" dirty="0">
                <a:solidFill>
                  <a:srgbClr val="FF3300"/>
                </a:solidFill>
                <a:latin typeface="楷体_GB2312" pitchFamily="49" charset="-122"/>
                <a:ea typeface="楷体_GB2312" pitchFamily="49" charset="-122"/>
              </a:rPr>
              <a:t>《</a:t>
            </a:r>
            <a:r>
              <a:rPr lang="zh-CN" altLang="en-US" sz="2539" b="1" dirty="0">
                <a:solidFill>
                  <a:srgbClr val="FF3300"/>
                </a:solidFill>
                <a:latin typeface="楷体_GB2312" pitchFamily="49" charset="-122"/>
                <a:ea typeface="楷体_GB2312" pitchFamily="49" charset="-122"/>
              </a:rPr>
              <a:t>江泽民文选</a:t>
            </a:r>
            <a:r>
              <a:rPr lang="en-US" altLang="zh-CN" sz="2539" b="1" dirty="0">
                <a:solidFill>
                  <a:srgbClr val="FF3300"/>
                </a:solidFill>
                <a:latin typeface="楷体_GB2312" pitchFamily="49" charset="-122"/>
                <a:ea typeface="楷体_GB2312" pitchFamily="49" charset="-122"/>
              </a:rPr>
              <a:t>》</a:t>
            </a:r>
            <a:r>
              <a:rPr lang="zh-CN" altLang="en-US" sz="2539" b="1" dirty="0">
                <a:solidFill>
                  <a:srgbClr val="FF3300"/>
                </a:solidFill>
                <a:latin typeface="楷体_GB2312" pitchFamily="49" charset="-122"/>
                <a:ea typeface="楷体_GB2312" pitchFamily="49" charset="-122"/>
              </a:rPr>
              <a:t>，第</a:t>
            </a:r>
            <a:r>
              <a:rPr lang="en-US" altLang="zh-CN" sz="2539" b="1" dirty="0">
                <a:solidFill>
                  <a:srgbClr val="FF3300"/>
                </a:solidFill>
                <a:latin typeface="楷体_GB2312" pitchFamily="49" charset="-122"/>
                <a:ea typeface="楷体_GB2312" pitchFamily="49" charset="-122"/>
              </a:rPr>
              <a:t>3</a:t>
            </a:r>
            <a:r>
              <a:rPr lang="zh-CN" altLang="en-US" sz="2539" b="1" dirty="0">
                <a:solidFill>
                  <a:srgbClr val="FF3300"/>
                </a:solidFill>
                <a:latin typeface="楷体_GB2312" pitchFamily="49" charset="-122"/>
                <a:ea typeface="楷体_GB2312" pitchFamily="49" charset="-122"/>
              </a:rPr>
              <a:t>卷（</a:t>
            </a:r>
            <a:r>
              <a:rPr lang="en-US" altLang="zh-CN" sz="2539" b="1" dirty="0">
                <a:solidFill>
                  <a:srgbClr val="FF3300"/>
                </a:solidFill>
                <a:latin typeface="楷体_GB2312" pitchFamily="49" charset="-122"/>
                <a:ea typeface="楷体_GB2312" pitchFamily="49" charset="-122"/>
              </a:rPr>
              <a:t>2006</a:t>
            </a:r>
            <a:r>
              <a:rPr lang="zh-CN" altLang="en-US" sz="2539" b="1" dirty="0">
                <a:solidFill>
                  <a:srgbClr val="FF3300"/>
                </a:solidFill>
                <a:latin typeface="楷体_GB2312" pitchFamily="49" charset="-122"/>
                <a:ea typeface="楷体_GB2312" pitchFamily="49" charset="-122"/>
              </a:rPr>
              <a:t>，</a:t>
            </a:r>
            <a:r>
              <a:rPr lang="en-US" altLang="zh-CN" sz="2539" b="1" dirty="0">
                <a:solidFill>
                  <a:srgbClr val="FF3300"/>
                </a:solidFill>
                <a:latin typeface="楷体_GB2312" pitchFamily="49" charset="-122"/>
                <a:ea typeface="楷体_GB2312" pitchFamily="49" charset="-122"/>
              </a:rPr>
              <a:t>286</a:t>
            </a:r>
            <a:r>
              <a:rPr lang="zh-CN" altLang="en-US" sz="2539" b="1" dirty="0">
                <a:solidFill>
                  <a:srgbClr val="FF3300"/>
                </a:solidFill>
                <a:latin typeface="楷体_GB2312" pitchFamily="49" charset="-122"/>
                <a:ea typeface="楷体_GB2312" pitchFamily="49" charset="-122"/>
              </a:rPr>
              <a:t>页）</a:t>
            </a:r>
          </a:p>
        </p:txBody>
      </p:sp>
      <p:sp>
        <p:nvSpPr>
          <p:cNvPr id="19459" name="Text Box 5"/>
          <p:cNvSpPr txBox="1">
            <a:spLocks noChangeArrowheads="1"/>
          </p:cNvSpPr>
          <p:nvPr/>
        </p:nvSpPr>
        <p:spPr bwMode="auto">
          <a:xfrm>
            <a:off x="143935" y="260836"/>
            <a:ext cx="11662833" cy="1188723"/>
          </a:xfrm>
          <a:prstGeom prst="rect">
            <a:avLst/>
          </a:prstGeom>
          <a:noFill/>
          <a:ln w="9525">
            <a:noFill/>
            <a:miter lim="800000"/>
            <a:headEnd/>
            <a:tailEnd/>
          </a:ln>
        </p:spPr>
        <p:txBody>
          <a:bodyPr>
            <a:spAutoFit/>
          </a:bodyPr>
          <a:lstStyle/>
          <a:p>
            <a:pPr eaLnBrk="1" hangingPunct="1">
              <a:spcBef>
                <a:spcPct val="50000"/>
              </a:spcBef>
            </a:pPr>
            <a:r>
              <a:rPr lang="zh-CN" altLang="en-US" sz="3809" dirty="0">
                <a:latin typeface="Arial" pitchFamily="34" charset="0"/>
                <a:ea typeface="黑体" pitchFamily="49" charset="-122"/>
              </a:rPr>
              <a:t> 第三，阶层结构分化难以形成改革共识</a:t>
            </a:r>
          </a:p>
          <a:p>
            <a:pPr eaLnBrk="1" hangingPunct="1">
              <a:spcBef>
                <a:spcPct val="50000"/>
              </a:spcBef>
            </a:pPr>
            <a:endParaRPr lang="zh-CN" altLang="en-US" sz="635" dirty="0">
              <a:latin typeface="Arial" pitchFamily="34" charset="0"/>
              <a:ea typeface="黑体" pitchFamily="49" charset="-122"/>
            </a:endParaRPr>
          </a:p>
          <a:p>
            <a:pPr eaLnBrk="1" hangingPunct="1">
              <a:lnSpc>
                <a:spcPct val="70000"/>
              </a:lnSpc>
              <a:spcBef>
                <a:spcPct val="50000"/>
              </a:spcBef>
            </a:pPr>
            <a:r>
              <a:rPr lang="zh-CN" altLang="en-US" sz="1905" dirty="0">
                <a:latin typeface="Arial" pitchFamily="34" charset="0"/>
                <a:ea typeface="黑体" pitchFamily="49" charset="-122"/>
              </a:rPr>
              <a:t>       </a:t>
            </a:r>
            <a:r>
              <a:rPr lang="zh-CN" altLang="en-US" sz="1905" dirty="0">
                <a:latin typeface="Arial" pitchFamily="34" charset="0"/>
              </a:rPr>
              <a:t>社会阶层和群体间关系日益复杂化，改善民生需对阶层利益关系进行调整，更难达成共识。</a:t>
            </a:r>
          </a:p>
        </p:txBody>
      </p:sp>
    </p:spTree>
    <p:extLst>
      <p:ext uri="{BB962C8B-B14F-4D97-AF65-F5344CB8AC3E}">
        <p14:creationId xmlns:p14="http://schemas.microsoft.com/office/powerpoint/2010/main" xmlns="" val="149322021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body" idx="4294967295"/>
          </p:nvPr>
        </p:nvSpPr>
        <p:spPr>
          <a:xfrm>
            <a:off x="431802" y="405277"/>
            <a:ext cx="11521017" cy="6071386"/>
          </a:xfrm>
          <a:prstGeom prst="rect">
            <a:avLst/>
          </a:prstGeom>
        </p:spPr>
        <p:txBody>
          <a:bodyPr/>
          <a:lstStyle/>
          <a:p>
            <a:pPr>
              <a:lnSpc>
                <a:spcPct val="90000"/>
              </a:lnSpc>
              <a:buFontTx/>
              <a:buNone/>
            </a:pPr>
            <a:r>
              <a:rPr lang="zh-CN" altLang="en-US" sz="3809" dirty="0">
                <a:solidFill>
                  <a:srgbClr val="3333FF"/>
                </a:solidFill>
                <a:latin typeface="黑体" pitchFamily="49" charset="-122"/>
                <a:ea typeface="黑体" pitchFamily="49" charset="-122"/>
              </a:rPr>
              <a:t>第四，负面</a:t>
            </a:r>
            <a:r>
              <a:rPr lang="en-US" sz="3809" dirty="0" err="1">
                <a:solidFill>
                  <a:srgbClr val="3333FF"/>
                </a:solidFill>
                <a:latin typeface="黑体" pitchFamily="49" charset="-122"/>
                <a:ea typeface="黑体" pitchFamily="49" charset="-122"/>
              </a:rPr>
              <a:t>社会</a:t>
            </a:r>
            <a:r>
              <a:rPr lang="zh-CN" altLang="en-US" sz="3809" dirty="0">
                <a:solidFill>
                  <a:srgbClr val="3333FF"/>
                </a:solidFill>
                <a:latin typeface="黑体" pitchFamily="49" charset="-122"/>
                <a:ea typeface="黑体" pitchFamily="49" charset="-122"/>
              </a:rPr>
              <a:t>情绪开始集中显现</a:t>
            </a:r>
          </a:p>
          <a:p>
            <a:pPr>
              <a:lnSpc>
                <a:spcPct val="90000"/>
              </a:lnSpc>
              <a:buFontTx/>
              <a:buNone/>
            </a:pPr>
            <a:endParaRPr lang="en-US" altLang="zh-CN" sz="952" dirty="0">
              <a:solidFill>
                <a:srgbClr val="3333FF"/>
              </a:solidFill>
              <a:latin typeface="黑体" pitchFamily="49" charset="-122"/>
              <a:ea typeface="黑体" pitchFamily="49" charset="-122"/>
            </a:endParaRPr>
          </a:p>
          <a:p>
            <a:pPr>
              <a:lnSpc>
                <a:spcPct val="90000"/>
              </a:lnSpc>
              <a:buFontTx/>
              <a:buNone/>
            </a:pPr>
            <a:r>
              <a:rPr lang="zh-CN" altLang="en-US" sz="952" dirty="0">
                <a:solidFill>
                  <a:srgbClr val="3333FF"/>
                </a:solidFill>
                <a:latin typeface="黑体" pitchFamily="49" charset="-122"/>
                <a:ea typeface="黑体" pitchFamily="49" charset="-122"/>
              </a:rPr>
              <a:t>     </a:t>
            </a:r>
            <a:endParaRPr lang="zh-CN" altLang="en-US" dirty="0">
              <a:solidFill>
                <a:srgbClr val="3333FF"/>
              </a:solidFill>
              <a:latin typeface="黑体" pitchFamily="49" charset="-122"/>
              <a:ea typeface="黑体" pitchFamily="49" charset="-122"/>
            </a:endParaRPr>
          </a:p>
          <a:p>
            <a:pPr>
              <a:lnSpc>
                <a:spcPct val="105000"/>
              </a:lnSpc>
              <a:spcBef>
                <a:spcPts val="1270"/>
              </a:spcBef>
              <a:buNone/>
            </a:pPr>
            <a:r>
              <a:rPr lang="zh-CN" altLang="en-US" dirty="0">
                <a:solidFill>
                  <a:srgbClr val="3333FF"/>
                </a:solidFill>
                <a:latin typeface="黑体" pitchFamily="49" charset="-122"/>
                <a:ea typeface="黑体" pitchFamily="49" charset="-122"/>
              </a:rPr>
              <a:t>   </a:t>
            </a:r>
            <a:r>
              <a:rPr lang="en-US" altLang="zh-CN" dirty="0">
                <a:solidFill>
                  <a:srgbClr val="3333FF"/>
                </a:solidFill>
                <a:latin typeface="黑体" pitchFamily="49" charset="-122"/>
                <a:ea typeface="黑体" pitchFamily="49" charset="-122"/>
              </a:rPr>
              <a:t> </a:t>
            </a:r>
            <a:r>
              <a:rPr lang="zh-CN" altLang="en-US" sz="2963" b="1" dirty="0">
                <a:latin typeface="宋体" pitchFamily="2" charset="-122"/>
                <a:sym typeface="Arial" pitchFamily="34" charset="0"/>
              </a:rPr>
              <a:t>社会结构急遽变迁冲击民众的心理结构，基本民生方面存在的生存风险，使社会成员的</a:t>
            </a:r>
            <a:r>
              <a:rPr lang="zh-CN" altLang="en-US" sz="2963" b="1" dirty="0">
                <a:solidFill>
                  <a:srgbClr val="3333FF"/>
                </a:solidFill>
                <a:latin typeface="宋体" pitchFamily="2" charset="-122"/>
                <a:sym typeface="Arial" pitchFamily="34" charset="0"/>
              </a:rPr>
              <a:t>相对剥夺感、不确定感和不安全感明显</a:t>
            </a:r>
            <a:r>
              <a:rPr lang="zh-CN" altLang="en-US" sz="2963" b="1" dirty="0">
                <a:latin typeface="宋体" pitchFamily="2" charset="-122"/>
                <a:sym typeface="Arial" pitchFamily="34" charset="0"/>
              </a:rPr>
              <a:t>，社会焦虑情绪全民蔓延， 社会愤怒情绪日益积累。</a:t>
            </a:r>
            <a:endParaRPr lang="en-US" altLang="zh-CN" sz="2963" b="1" dirty="0">
              <a:latin typeface="宋体" pitchFamily="2" charset="-122"/>
              <a:sym typeface="Arial" pitchFamily="34" charset="0"/>
            </a:endParaRPr>
          </a:p>
          <a:p>
            <a:pPr>
              <a:lnSpc>
                <a:spcPct val="105000"/>
              </a:lnSpc>
              <a:spcBef>
                <a:spcPts val="1270"/>
              </a:spcBef>
              <a:buNone/>
            </a:pPr>
            <a:r>
              <a:rPr lang="en-US" altLang="zh-CN" sz="2963" b="1" dirty="0">
                <a:latin typeface="宋体" pitchFamily="2" charset="-122"/>
              </a:rPr>
              <a:t>    </a:t>
            </a:r>
            <a:r>
              <a:rPr lang="zh-CN" altLang="en-US" sz="2963" b="1" dirty="0">
                <a:latin typeface="宋体" pitchFamily="2" charset="-122"/>
              </a:rPr>
              <a:t>习近平总书记指出，要增加老百姓的改革“获得感”，未来仍需进一步完善基本民生体系，提供必要的心理安全保障。</a:t>
            </a:r>
            <a:r>
              <a:rPr lang="zh-CN" altLang="en-US" b="1" dirty="0">
                <a:latin typeface="宋体" pitchFamily="2" charset="-122"/>
              </a:rPr>
              <a:t>  </a:t>
            </a:r>
          </a:p>
        </p:txBody>
      </p:sp>
    </p:spTree>
    <p:extLst>
      <p:ext uri="{BB962C8B-B14F-4D97-AF65-F5344CB8AC3E}">
        <p14:creationId xmlns:p14="http://schemas.microsoft.com/office/powerpoint/2010/main" xmlns="" val="15113370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4294967295"/>
          </p:nvPr>
        </p:nvSpPr>
        <p:spPr>
          <a:xfrm>
            <a:off x="527051" y="476703"/>
            <a:ext cx="11521016" cy="6380773"/>
          </a:xfrm>
          <a:prstGeom prst="rect">
            <a:avLst/>
          </a:prstGeom>
        </p:spPr>
        <p:txBody>
          <a:bodyPr/>
          <a:lstStyle/>
          <a:p>
            <a:pPr>
              <a:buFontTx/>
              <a:buNone/>
            </a:pPr>
            <a:r>
              <a:rPr lang="zh-CN" altLang="en-US" sz="3809" b="1" dirty="0">
                <a:solidFill>
                  <a:srgbClr val="3333FF"/>
                </a:solidFill>
                <a:latin typeface="黑体" pitchFamily="49" charset="-122"/>
                <a:ea typeface="黑体" pitchFamily="49" charset="-122"/>
              </a:rPr>
              <a:t>        值得深思的网络民谣</a:t>
            </a:r>
          </a:p>
          <a:p>
            <a:pPr>
              <a:buFontTx/>
              <a:buNone/>
            </a:pPr>
            <a:endParaRPr lang="zh-CN" altLang="en-US" sz="1270" b="1" dirty="0">
              <a:solidFill>
                <a:srgbClr val="3333FF"/>
              </a:solidFill>
              <a:latin typeface="黑体" pitchFamily="49" charset="-122"/>
              <a:ea typeface="黑体" pitchFamily="49" charset="-122"/>
            </a:endParaRPr>
          </a:p>
          <a:p>
            <a:pPr>
              <a:buFontTx/>
              <a:buNone/>
            </a:pPr>
            <a:r>
              <a:rPr lang="zh-CN" altLang="en-US" b="1" dirty="0"/>
              <a:t>                     医疗改革提前送终</a:t>
            </a:r>
          </a:p>
          <a:p>
            <a:pPr>
              <a:buFontTx/>
              <a:buNone/>
            </a:pPr>
            <a:r>
              <a:rPr lang="zh-CN" altLang="en-US" b="1" dirty="0"/>
              <a:t>                     教育改革家长逼疯</a:t>
            </a:r>
          </a:p>
          <a:p>
            <a:pPr>
              <a:buFontTx/>
              <a:buNone/>
            </a:pPr>
            <a:r>
              <a:rPr lang="zh-CN" altLang="en-US" b="1" dirty="0"/>
              <a:t>                     住房改革口袋掏空</a:t>
            </a:r>
          </a:p>
          <a:p>
            <a:pPr>
              <a:buFontTx/>
              <a:buNone/>
            </a:pPr>
            <a:r>
              <a:rPr lang="zh-CN" altLang="en-US" b="1" dirty="0"/>
              <a:t>                     企业改革下岗职工</a:t>
            </a:r>
          </a:p>
          <a:p>
            <a:pPr>
              <a:buFontTx/>
              <a:buNone/>
            </a:pPr>
            <a:r>
              <a:rPr lang="zh-CN" altLang="en-US" b="1" dirty="0"/>
              <a:t>                     物价改革涨价成风</a:t>
            </a:r>
          </a:p>
          <a:p>
            <a:pPr>
              <a:buFontTx/>
              <a:buNone/>
            </a:pPr>
            <a:r>
              <a:rPr lang="zh-CN" altLang="en-US" b="1" dirty="0"/>
              <a:t>                     国企改革肥了富翁</a:t>
            </a:r>
          </a:p>
          <a:p>
            <a:pPr>
              <a:buFontTx/>
              <a:buNone/>
            </a:pPr>
            <a:r>
              <a:rPr lang="zh-CN" altLang="en-US" b="1" dirty="0"/>
              <a:t>                     股市改革股民被蒙</a:t>
            </a:r>
          </a:p>
          <a:p>
            <a:pPr>
              <a:buFontTx/>
              <a:buNone/>
            </a:pPr>
            <a:r>
              <a:rPr lang="zh-CN" altLang="en-US" b="1" dirty="0"/>
              <a:t>                     所有改革希望落空</a:t>
            </a:r>
            <a:endParaRPr lang="zh-CN" altLang="en-US" dirty="0"/>
          </a:p>
        </p:txBody>
      </p:sp>
    </p:spTree>
    <p:extLst>
      <p:ext uri="{BB962C8B-B14F-4D97-AF65-F5344CB8AC3E}">
        <p14:creationId xmlns:p14="http://schemas.microsoft.com/office/powerpoint/2010/main" xmlns="" val="90301672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图片9"/>
          <p:cNvPicPr>
            <a:picLocks noChangeArrowheads="1"/>
          </p:cNvPicPr>
          <p:nvPr/>
        </p:nvPicPr>
        <p:blipFill>
          <a:blip r:embed="rId2" cstate="print"/>
          <a:srcRect/>
          <a:stretch>
            <a:fillRect/>
          </a:stretch>
        </p:blipFill>
        <p:spPr bwMode="auto">
          <a:xfrm>
            <a:off x="334435" y="1341759"/>
            <a:ext cx="11516784" cy="4679233"/>
          </a:xfrm>
          <a:prstGeom prst="rect">
            <a:avLst/>
          </a:prstGeom>
          <a:noFill/>
          <a:ln w="9525">
            <a:noFill/>
            <a:miter lim="800000"/>
            <a:headEnd/>
            <a:tailEnd/>
          </a:ln>
        </p:spPr>
      </p:pic>
      <p:sp>
        <p:nvSpPr>
          <p:cNvPr id="23555" name="Text Box 3"/>
          <p:cNvSpPr txBox="1">
            <a:spLocks noChangeArrowheads="1"/>
          </p:cNvSpPr>
          <p:nvPr/>
        </p:nvSpPr>
        <p:spPr bwMode="auto">
          <a:xfrm>
            <a:off x="1871133" y="549717"/>
            <a:ext cx="8832851" cy="613373"/>
          </a:xfrm>
          <a:prstGeom prst="rect">
            <a:avLst/>
          </a:prstGeom>
          <a:noFill/>
          <a:ln w="9525">
            <a:noFill/>
            <a:miter lim="800000"/>
            <a:headEnd/>
            <a:tailEnd/>
          </a:ln>
        </p:spPr>
        <p:txBody>
          <a:bodyPr>
            <a:spAutoFit/>
          </a:bodyPr>
          <a:lstStyle/>
          <a:p>
            <a:pPr eaLnBrk="1" hangingPunct="1">
              <a:spcBef>
                <a:spcPct val="50000"/>
              </a:spcBef>
            </a:pPr>
            <a:r>
              <a:rPr lang="zh-CN" altLang="en-US" sz="3386">
                <a:solidFill>
                  <a:srgbClr val="0000FF"/>
                </a:solidFill>
                <a:latin typeface="Garamond" pitchFamily="18" charset="0"/>
                <a:ea typeface="黑体" pitchFamily="49" charset="-122"/>
              </a:rPr>
              <a:t>     仇富心理： 社会底层的焦虑</a:t>
            </a:r>
          </a:p>
        </p:txBody>
      </p:sp>
    </p:spTree>
    <p:extLst>
      <p:ext uri="{BB962C8B-B14F-4D97-AF65-F5344CB8AC3E}">
        <p14:creationId xmlns:p14="http://schemas.microsoft.com/office/powerpoint/2010/main" xmlns="" val="5137680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无标题"/>
          <p:cNvPicPr>
            <a:picLocks noChangeArrowheads="1"/>
          </p:cNvPicPr>
          <p:nvPr/>
        </p:nvPicPr>
        <p:blipFill>
          <a:blip r:embed="rId2" cstate="print"/>
          <a:srcRect/>
          <a:stretch>
            <a:fillRect/>
          </a:stretch>
        </p:blipFill>
        <p:spPr bwMode="auto">
          <a:xfrm>
            <a:off x="431801" y="1135415"/>
            <a:ext cx="11328400" cy="5722061"/>
          </a:xfrm>
          <a:prstGeom prst="rect">
            <a:avLst/>
          </a:prstGeom>
          <a:noFill/>
          <a:ln w="9525">
            <a:solidFill>
              <a:srgbClr val="0000FF"/>
            </a:solidFill>
            <a:miter lim="800000"/>
            <a:headEnd/>
            <a:tailEnd/>
          </a:ln>
        </p:spPr>
      </p:pic>
      <p:sp>
        <p:nvSpPr>
          <p:cNvPr id="24579" name="Text Box 3"/>
          <p:cNvSpPr txBox="1">
            <a:spLocks noChangeArrowheads="1"/>
          </p:cNvSpPr>
          <p:nvPr/>
        </p:nvSpPr>
        <p:spPr bwMode="auto">
          <a:xfrm>
            <a:off x="2063752" y="333851"/>
            <a:ext cx="9505949" cy="613373"/>
          </a:xfrm>
          <a:prstGeom prst="rect">
            <a:avLst/>
          </a:prstGeom>
          <a:noFill/>
          <a:ln w="9525">
            <a:noFill/>
            <a:miter lim="800000"/>
            <a:headEnd/>
            <a:tailEnd/>
          </a:ln>
        </p:spPr>
        <p:txBody>
          <a:bodyPr>
            <a:spAutoFit/>
          </a:bodyPr>
          <a:lstStyle/>
          <a:p>
            <a:pPr eaLnBrk="1" hangingPunct="1">
              <a:spcBef>
                <a:spcPct val="50000"/>
              </a:spcBef>
            </a:pPr>
            <a:r>
              <a:rPr lang="zh-CN" altLang="en-US" sz="3386">
                <a:solidFill>
                  <a:srgbClr val="0000FF"/>
                </a:solidFill>
                <a:latin typeface="Garamond" pitchFamily="18" charset="0"/>
                <a:ea typeface="黑体" pitchFamily="49" charset="-122"/>
              </a:rPr>
              <a:t>   社会愤怒：群体性事件增多</a:t>
            </a:r>
          </a:p>
        </p:txBody>
      </p:sp>
    </p:spTree>
    <p:extLst>
      <p:ext uri="{BB962C8B-B14F-4D97-AF65-F5344CB8AC3E}">
        <p14:creationId xmlns:p14="http://schemas.microsoft.com/office/powerpoint/2010/main" xmlns="" val="196734056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4294967295"/>
          </p:nvPr>
        </p:nvSpPr>
        <p:spPr>
          <a:xfrm>
            <a:off x="239185" y="260836"/>
            <a:ext cx="11713634" cy="6263316"/>
          </a:xfrm>
          <a:prstGeom prst="rect">
            <a:avLst/>
          </a:prstGeom>
          <a:ln w="6350">
            <a:solidFill>
              <a:srgbClr val="0000FF"/>
            </a:solidFill>
          </a:ln>
        </p:spPr>
        <p:txBody>
          <a:bodyPr>
            <a:normAutofit lnSpcReduction="10000"/>
          </a:bodyPr>
          <a:lstStyle/>
          <a:p>
            <a:pPr algn="ctr">
              <a:lnSpc>
                <a:spcPct val="80000"/>
              </a:lnSpc>
              <a:buFontTx/>
              <a:buNone/>
            </a:pPr>
            <a:endParaRPr lang="zh-CN" altLang="en-US" sz="1058" b="1">
              <a:solidFill>
                <a:srgbClr val="0000FF"/>
              </a:solidFill>
              <a:latin typeface="黑体" pitchFamily="49" charset="-122"/>
              <a:ea typeface="黑体" pitchFamily="49" charset="-122"/>
            </a:endParaRPr>
          </a:p>
          <a:p>
            <a:pPr algn="ctr">
              <a:lnSpc>
                <a:spcPct val="80000"/>
              </a:lnSpc>
              <a:buFontTx/>
              <a:buNone/>
            </a:pPr>
            <a:r>
              <a:rPr lang="zh-CN" altLang="en-US" sz="3809">
                <a:solidFill>
                  <a:srgbClr val="0000FF"/>
                </a:solidFill>
                <a:latin typeface="黑体" pitchFamily="49" charset="-122"/>
                <a:ea typeface="黑体" pitchFamily="49" charset="-122"/>
              </a:rPr>
              <a:t>近年来的主要群体性事件</a:t>
            </a:r>
          </a:p>
          <a:p>
            <a:pPr>
              <a:lnSpc>
                <a:spcPct val="80000"/>
              </a:lnSpc>
              <a:buFontTx/>
              <a:buNone/>
            </a:pPr>
            <a:endParaRPr lang="zh-CN" altLang="en-US" sz="1058" b="1">
              <a:latin typeface="宋体" pitchFamily="2" charset="-122"/>
            </a:endParaRPr>
          </a:p>
          <a:p>
            <a:pPr>
              <a:lnSpc>
                <a:spcPct val="110000"/>
              </a:lnSpc>
              <a:buFontTx/>
              <a:buNone/>
            </a:pPr>
            <a:r>
              <a:rPr lang="en-US" altLang="zh-CN" sz="1905" b="1">
                <a:latin typeface="宋体" pitchFamily="2" charset="-122"/>
              </a:rPr>
              <a:t>   </a:t>
            </a:r>
            <a:r>
              <a:rPr lang="en-US" altLang="zh-CN" sz="2751" b="1">
                <a:latin typeface="宋体" pitchFamily="2" charset="-122"/>
              </a:rPr>
              <a:t>1</a:t>
            </a:r>
            <a:r>
              <a:rPr lang="zh-CN" altLang="en-US" sz="2751" b="1">
                <a:latin typeface="宋体" pitchFamily="2" charset="-122"/>
              </a:rPr>
              <a:t>、四川汉源事件（</a:t>
            </a:r>
            <a:r>
              <a:rPr lang="en-US" altLang="zh-CN" sz="2751" b="1">
                <a:latin typeface="宋体" pitchFamily="2" charset="-122"/>
              </a:rPr>
              <a:t>2004</a:t>
            </a:r>
            <a:r>
              <a:rPr lang="zh-CN" altLang="en-US" sz="2751" b="1">
                <a:latin typeface="宋体" pitchFamily="2" charset="-122"/>
              </a:rPr>
              <a:t>） </a:t>
            </a:r>
            <a:r>
              <a:rPr lang="en-US" altLang="zh-CN" sz="2751" b="1">
                <a:latin typeface="宋体" pitchFamily="2" charset="-122"/>
              </a:rPr>
              <a:t> 9</a:t>
            </a:r>
            <a:r>
              <a:rPr lang="zh-CN" altLang="en-US" sz="2751" b="1">
                <a:latin typeface="宋体" pitchFamily="2" charset="-122"/>
              </a:rPr>
              <a:t>、</a:t>
            </a:r>
            <a:r>
              <a:rPr lang="en-US" altLang="zh-CN" sz="2751" b="1">
                <a:latin typeface="宋体" pitchFamily="2" charset="-122"/>
              </a:rPr>
              <a:t> </a:t>
            </a:r>
            <a:r>
              <a:rPr lang="zh-CN" altLang="en-US" sz="2751" b="1">
                <a:latin typeface="宋体" pitchFamily="2" charset="-122"/>
              </a:rPr>
              <a:t>吉林通钢事件（</a:t>
            </a:r>
            <a:r>
              <a:rPr lang="en-US" altLang="zh-CN" sz="2751" b="1">
                <a:latin typeface="宋体" pitchFamily="2" charset="-122"/>
              </a:rPr>
              <a:t>2009</a:t>
            </a:r>
            <a:r>
              <a:rPr lang="zh-CN" altLang="en-US" sz="2751" b="1">
                <a:latin typeface="宋体" pitchFamily="2" charset="-122"/>
              </a:rPr>
              <a:t>）</a:t>
            </a:r>
          </a:p>
          <a:p>
            <a:pPr>
              <a:lnSpc>
                <a:spcPct val="110000"/>
              </a:lnSpc>
              <a:buFontTx/>
              <a:buNone/>
            </a:pPr>
            <a:r>
              <a:rPr lang="en-US" altLang="zh-CN" sz="2751" b="1">
                <a:latin typeface="宋体" pitchFamily="2" charset="-122"/>
              </a:rPr>
              <a:t>  2</a:t>
            </a:r>
            <a:r>
              <a:rPr lang="zh-CN" altLang="en-US" sz="2751" b="1">
                <a:latin typeface="宋体" pitchFamily="2" charset="-122"/>
              </a:rPr>
              <a:t>、安徽池州事件（</a:t>
            </a:r>
            <a:r>
              <a:rPr lang="en-US" altLang="zh-CN" sz="2751" b="1">
                <a:latin typeface="宋体" pitchFamily="2" charset="-122"/>
              </a:rPr>
              <a:t>2005</a:t>
            </a:r>
            <a:r>
              <a:rPr lang="zh-CN" altLang="en-US" sz="2751" b="1">
                <a:latin typeface="宋体" pitchFamily="2" charset="-122"/>
              </a:rPr>
              <a:t>）  </a:t>
            </a:r>
            <a:r>
              <a:rPr lang="en-US" altLang="zh-CN" sz="2751" b="1">
                <a:latin typeface="宋体" pitchFamily="2" charset="-122"/>
              </a:rPr>
              <a:t>10</a:t>
            </a:r>
            <a:r>
              <a:rPr lang="zh-CN" altLang="en-US" sz="2751" b="1">
                <a:latin typeface="宋体" pitchFamily="2" charset="-122"/>
              </a:rPr>
              <a:t>、</a:t>
            </a:r>
            <a:r>
              <a:rPr lang="en-US" altLang="zh-CN" sz="2751" b="1">
                <a:latin typeface="宋体" pitchFamily="2" charset="-122"/>
              </a:rPr>
              <a:t>本</a:t>
            </a:r>
            <a:r>
              <a:rPr lang="zh-CN" altLang="en-US" sz="2751" b="1">
                <a:latin typeface="宋体" pitchFamily="2" charset="-122"/>
              </a:rPr>
              <a:t>田停工</a:t>
            </a:r>
            <a:r>
              <a:rPr lang="en-US" sz="2751" b="1">
                <a:latin typeface="宋体" pitchFamily="2" charset="-122"/>
              </a:rPr>
              <a:t>事件（</a:t>
            </a:r>
            <a:r>
              <a:rPr lang="en-US" altLang="zh-CN" sz="2751" b="1">
                <a:latin typeface="宋体" pitchFamily="2" charset="-122"/>
              </a:rPr>
              <a:t>2010</a:t>
            </a:r>
            <a:r>
              <a:rPr lang="zh-CN" altLang="en-US" sz="2751" b="1">
                <a:latin typeface="宋体" pitchFamily="2" charset="-122"/>
              </a:rPr>
              <a:t>）</a:t>
            </a:r>
          </a:p>
          <a:p>
            <a:pPr>
              <a:lnSpc>
                <a:spcPct val="110000"/>
              </a:lnSpc>
              <a:buFontTx/>
              <a:buNone/>
            </a:pPr>
            <a:r>
              <a:rPr lang="en-US" altLang="zh-CN" sz="2751" b="1">
                <a:latin typeface="宋体" pitchFamily="2" charset="-122"/>
              </a:rPr>
              <a:t>  3</a:t>
            </a:r>
            <a:r>
              <a:rPr lang="zh-CN" altLang="en-US" sz="2751" b="1">
                <a:latin typeface="宋体" pitchFamily="2" charset="-122"/>
              </a:rPr>
              <a:t>、河北定州事件（</a:t>
            </a:r>
            <a:r>
              <a:rPr lang="en-US" altLang="zh-CN" sz="2751" b="1">
                <a:latin typeface="宋体" pitchFamily="2" charset="-122"/>
              </a:rPr>
              <a:t>2005</a:t>
            </a:r>
            <a:r>
              <a:rPr lang="zh-CN" altLang="en-US" sz="2751" b="1">
                <a:latin typeface="宋体" pitchFamily="2" charset="-122"/>
              </a:rPr>
              <a:t>） </a:t>
            </a:r>
            <a:r>
              <a:rPr lang="en-US" altLang="zh-CN" sz="2751" b="1">
                <a:latin typeface="宋体" pitchFamily="2" charset="-122"/>
              </a:rPr>
              <a:t> 11</a:t>
            </a:r>
            <a:r>
              <a:rPr lang="zh-CN" altLang="en-US" sz="2751" b="1">
                <a:latin typeface="宋体" pitchFamily="2" charset="-122"/>
              </a:rPr>
              <a:t>、</a:t>
            </a:r>
            <a:r>
              <a:rPr lang="en-US" altLang="zh-CN" sz="2751" b="1">
                <a:latin typeface="宋体" pitchFamily="2" charset="-122"/>
              </a:rPr>
              <a:t>广州</a:t>
            </a:r>
            <a:r>
              <a:rPr lang="zh-CN" altLang="en-US" sz="2751" b="1">
                <a:latin typeface="宋体" pitchFamily="2" charset="-122"/>
              </a:rPr>
              <a:t>增城事件（</a:t>
            </a:r>
            <a:r>
              <a:rPr lang="en-US" altLang="zh-CN" sz="2751" b="1">
                <a:latin typeface="宋体" pitchFamily="2" charset="-122"/>
              </a:rPr>
              <a:t>2010</a:t>
            </a:r>
            <a:r>
              <a:rPr lang="zh-CN" altLang="en-US" sz="2751" b="1">
                <a:latin typeface="宋体" pitchFamily="2" charset="-122"/>
              </a:rPr>
              <a:t>）</a:t>
            </a:r>
          </a:p>
          <a:p>
            <a:pPr>
              <a:lnSpc>
                <a:spcPct val="110000"/>
              </a:lnSpc>
              <a:buFontTx/>
              <a:buNone/>
            </a:pPr>
            <a:r>
              <a:rPr lang="en-US" altLang="zh-CN" sz="2751" b="1">
                <a:latin typeface="宋体" pitchFamily="2" charset="-122"/>
              </a:rPr>
              <a:t>  4</a:t>
            </a:r>
            <a:r>
              <a:rPr lang="zh-CN" altLang="en-US" sz="2751" b="1">
                <a:latin typeface="宋体" pitchFamily="2" charset="-122"/>
              </a:rPr>
              <a:t>、浙江瑞安事件（</a:t>
            </a:r>
            <a:r>
              <a:rPr lang="en-US" altLang="zh-CN" sz="2751" b="1">
                <a:latin typeface="宋体" pitchFamily="2" charset="-122"/>
              </a:rPr>
              <a:t>2006</a:t>
            </a:r>
            <a:r>
              <a:rPr lang="zh-CN" altLang="en-US" sz="2751" b="1">
                <a:latin typeface="宋体" pitchFamily="2" charset="-122"/>
              </a:rPr>
              <a:t>） </a:t>
            </a:r>
            <a:r>
              <a:rPr lang="en-US" altLang="zh-CN" sz="2751" b="1">
                <a:latin typeface="宋体" pitchFamily="2" charset="-122"/>
              </a:rPr>
              <a:t> 12</a:t>
            </a:r>
            <a:r>
              <a:rPr lang="zh-CN" altLang="en-US" sz="2751" b="1">
                <a:latin typeface="宋体" pitchFamily="2" charset="-122"/>
              </a:rPr>
              <a:t>、广</a:t>
            </a:r>
            <a:r>
              <a:rPr lang="en-US" altLang="zh-CN" sz="2751" b="1">
                <a:latin typeface="宋体" pitchFamily="2" charset="-122"/>
              </a:rPr>
              <a:t>东</a:t>
            </a:r>
            <a:r>
              <a:rPr lang="zh-CN" altLang="en-US" sz="2751" b="1">
                <a:latin typeface="宋体" pitchFamily="2" charset="-122"/>
              </a:rPr>
              <a:t>乌坎事件（</a:t>
            </a:r>
            <a:r>
              <a:rPr lang="en-US" altLang="zh-CN" sz="2751" b="1">
                <a:latin typeface="宋体" pitchFamily="2" charset="-122"/>
              </a:rPr>
              <a:t>2011</a:t>
            </a:r>
            <a:r>
              <a:rPr lang="zh-CN" altLang="en-US" sz="2751" b="1">
                <a:latin typeface="宋体" pitchFamily="2" charset="-122"/>
              </a:rPr>
              <a:t>）</a:t>
            </a:r>
          </a:p>
          <a:p>
            <a:pPr>
              <a:lnSpc>
                <a:spcPct val="110000"/>
              </a:lnSpc>
              <a:buFontTx/>
              <a:buNone/>
            </a:pPr>
            <a:r>
              <a:rPr lang="en-US" altLang="zh-CN" sz="2751" b="1">
                <a:latin typeface="宋体" pitchFamily="2" charset="-122"/>
              </a:rPr>
              <a:t>  5</a:t>
            </a:r>
            <a:r>
              <a:rPr lang="zh-CN" altLang="en-US" sz="2751" b="1">
                <a:latin typeface="宋体" pitchFamily="2" charset="-122"/>
              </a:rPr>
              <a:t>、厦门</a:t>
            </a:r>
            <a:r>
              <a:rPr lang="en-US" altLang="zh-CN" sz="2751" b="1">
                <a:latin typeface="宋体" pitchFamily="2" charset="-122"/>
              </a:rPr>
              <a:t>PX</a:t>
            </a:r>
            <a:r>
              <a:rPr lang="zh-CN" altLang="en-US" sz="2751" b="1">
                <a:latin typeface="宋体" pitchFamily="2" charset="-122"/>
              </a:rPr>
              <a:t>事件  （</a:t>
            </a:r>
            <a:r>
              <a:rPr lang="en-US" altLang="zh-CN" sz="2751" b="1">
                <a:latin typeface="宋体" pitchFamily="2" charset="-122"/>
              </a:rPr>
              <a:t>2007</a:t>
            </a:r>
            <a:r>
              <a:rPr lang="zh-CN" altLang="en-US" sz="2751" b="1">
                <a:latin typeface="宋体" pitchFamily="2" charset="-122"/>
              </a:rPr>
              <a:t>） </a:t>
            </a:r>
            <a:r>
              <a:rPr lang="en-US" altLang="zh-CN" sz="2751" b="1">
                <a:latin typeface="宋体" pitchFamily="2" charset="-122"/>
              </a:rPr>
              <a:t> 13</a:t>
            </a:r>
            <a:r>
              <a:rPr lang="zh-CN" altLang="en-US" sz="2751" b="1">
                <a:latin typeface="宋体" pitchFamily="2" charset="-122"/>
              </a:rPr>
              <a:t>、</a:t>
            </a:r>
            <a:r>
              <a:rPr lang="en-US" altLang="zh-CN" sz="2751" b="1">
                <a:latin typeface="宋体" pitchFamily="2" charset="-122"/>
              </a:rPr>
              <a:t>江</a:t>
            </a:r>
            <a:r>
              <a:rPr lang="zh-CN" altLang="en-US" sz="2751" b="1">
                <a:latin typeface="宋体" pitchFamily="2" charset="-122"/>
              </a:rPr>
              <a:t>苏启东</a:t>
            </a:r>
            <a:r>
              <a:rPr lang="en-US" sz="2751" b="1">
                <a:latin typeface="宋体" pitchFamily="2" charset="-122"/>
              </a:rPr>
              <a:t>事件（</a:t>
            </a:r>
            <a:r>
              <a:rPr lang="en-US" altLang="zh-CN" sz="2751" b="1">
                <a:latin typeface="宋体" pitchFamily="2" charset="-122"/>
              </a:rPr>
              <a:t>2012</a:t>
            </a:r>
            <a:r>
              <a:rPr lang="zh-CN" altLang="en-US" sz="2751" b="1">
                <a:latin typeface="宋体" pitchFamily="2" charset="-122"/>
              </a:rPr>
              <a:t>）</a:t>
            </a:r>
          </a:p>
          <a:p>
            <a:pPr>
              <a:lnSpc>
                <a:spcPct val="110000"/>
              </a:lnSpc>
              <a:buFontTx/>
              <a:buNone/>
            </a:pPr>
            <a:r>
              <a:rPr lang="en-US" altLang="zh-CN" sz="2751" b="1">
                <a:latin typeface="宋体" pitchFamily="2" charset="-122"/>
              </a:rPr>
              <a:t>  6</a:t>
            </a:r>
            <a:r>
              <a:rPr lang="zh-CN" altLang="en-US" sz="2751" b="1">
                <a:latin typeface="宋体" pitchFamily="2" charset="-122"/>
              </a:rPr>
              <a:t>、甘肃陇南事件（</a:t>
            </a:r>
            <a:r>
              <a:rPr lang="en-US" altLang="zh-CN" sz="2751" b="1">
                <a:latin typeface="宋体" pitchFamily="2" charset="-122"/>
              </a:rPr>
              <a:t>2008</a:t>
            </a:r>
            <a:r>
              <a:rPr lang="zh-CN" altLang="en-US" sz="2751" b="1">
                <a:latin typeface="宋体" pitchFamily="2" charset="-122"/>
              </a:rPr>
              <a:t>） </a:t>
            </a:r>
            <a:r>
              <a:rPr lang="en-US" altLang="zh-CN" sz="2751" b="1">
                <a:latin typeface="宋体" pitchFamily="2" charset="-122"/>
              </a:rPr>
              <a:t> 14</a:t>
            </a:r>
            <a:r>
              <a:rPr lang="zh-CN" altLang="en-US" sz="2751" b="1">
                <a:latin typeface="宋体" pitchFamily="2" charset="-122"/>
              </a:rPr>
              <a:t>、昆明</a:t>
            </a:r>
            <a:r>
              <a:rPr lang="en-US" altLang="zh-CN" sz="2751" b="1">
                <a:latin typeface="宋体" pitchFamily="2" charset="-122"/>
              </a:rPr>
              <a:t>PX</a:t>
            </a:r>
            <a:r>
              <a:rPr lang="zh-CN" altLang="en-US" sz="2751" b="1">
                <a:latin typeface="宋体" pitchFamily="2" charset="-122"/>
              </a:rPr>
              <a:t>事件  （</a:t>
            </a:r>
            <a:r>
              <a:rPr lang="en-US" altLang="zh-CN" sz="2751" b="1">
                <a:latin typeface="宋体" pitchFamily="2" charset="-122"/>
              </a:rPr>
              <a:t>2013</a:t>
            </a:r>
            <a:r>
              <a:rPr lang="zh-CN" altLang="en-US" sz="2751" b="1">
                <a:latin typeface="宋体" pitchFamily="2" charset="-122"/>
              </a:rPr>
              <a:t>）</a:t>
            </a:r>
          </a:p>
          <a:p>
            <a:pPr>
              <a:lnSpc>
                <a:spcPct val="110000"/>
              </a:lnSpc>
              <a:buFontTx/>
              <a:buNone/>
            </a:pPr>
            <a:r>
              <a:rPr lang="en-US" altLang="zh-CN" sz="2751" b="1">
                <a:latin typeface="宋体" pitchFamily="2" charset="-122"/>
              </a:rPr>
              <a:t>  7</a:t>
            </a:r>
            <a:r>
              <a:rPr lang="zh-CN" altLang="en-US" sz="2751" b="1">
                <a:latin typeface="宋体" pitchFamily="2" charset="-122"/>
              </a:rPr>
              <a:t>、贵州瓮安事件（</a:t>
            </a:r>
            <a:r>
              <a:rPr lang="en-US" altLang="zh-CN" sz="2751" b="1">
                <a:latin typeface="宋体" pitchFamily="2" charset="-122"/>
              </a:rPr>
              <a:t>2008</a:t>
            </a:r>
            <a:r>
              <a:rPr lang="zh-CN" altLang="en-US" sz="2751" b="1">
                <a:latin typeface="宋体" pitchFamily="2" charset="-122"/>
              </a:rPr>
              <a:t>） </a:t>
            </a:r>
            <a:r>
              <a:rPr lang="en-US" altLang="zh-CN" sz="2751" b="1">
                <a:latin typeface="宋体" pitchFamily="2" charset="-122"/>
              </a:rPr>
              <a:t> 15</a:t>
            </a:r>
            <a:r>
              <a:rPr lang="en-US" sz="2751" b="1">
                <a:latin typeface="宋体" pitchFamily="2" charset="-122"/>
              </a:rPr>
              <a:t>、</a:t>
            </a:r>
            <a:r>
              <a:rPr lang="zh-CN" altLang="en-US" sz="2751" b="1">
                <a:latin typeface="宋体" pitchFamily="2" charset="-122"/>
              </a:rPr>
              <a:t>浙江余杭事件（</a:t>
            </a:r>
            <a:r>
              <a:rPr lang="en-US" altLang="zh-CN" sz="2751" b="1">
                <a:latin typeface="宋体" pitchFamily="2" charset="-122"/>
              </a:rPr>
              <a:t>2014</a:t>
            </a:r>
            <a:r>
              <a:rPr lang="en-US" sz="2751" b="1">
                <a:latin typeface="宋体" pitchFamily="2" charset="-122"/>
              </a:rPr>
              <a:t>）</a:t>
            </a:r>
            <a:endParaRPr lang="zh-CN" altLang="en-US" sz="2751" b="1">
              <a:latin typeface="宋体" pitchFamily="2" charset="-122"/>
            </a:endParaRPr>
          </a:p>
          <a:p>
            <a:pPr>
              <a:lnSpc>
                <a:spcPct val="110000"/>
              </a:lnSpc>
              <a:buFontTx/>
              <a:buNone/>
            </a:pPr>
            <a:r>
              <a:rPr lang="en-US" altLang="zh-CN" sz="2751" b="1">
                <a:latin typeface="宋体" pitchFamily="2" charset="-122"/>
              </a:rPr>
              <a:t>  8</a:t>
            </a:r>
            <a:r>
              <a:rPr lang="zh-CN" altLang="en-US" sz="2751" b="1">
                <a:latin typeface="宋体" pitchFamily="2" charset="-122"/>
              </a:rPr>
              <a:t>、湖北石首事件（</a:t>
            </a:r>
            <a:r>
              <a:rPr lang="en-US" altLang="zh-CN" sz="2751" b="1">
                <a:latin typeface="宋体" pitchFamily="2" charset="-122"/>
              </a:rPr>
              <a:t>2009</a:t>
            </a:r>
            <a:r>
              <a:rPr lang="zh-CN" altLang="en-US" sz="2751" b="1">
                <a:latin typeface="宋体" pitchFamily="2" charset="-122"/>
              </a:rPr>
              <a:t>）</a:t>
            </a:r>
            <a:r>
              <a:rPr lang="en-US" altLang="zh-CN" sz="2751" b="1">
                <a:latin typeface="宋体" pitchFamily="2" charset="-122"/>
              </a:rPr>
              <a:t>  16</a:t>
            </a:r>
            <a:r>
              <a:rPr lang="zh-CN" altLang="en-US" sz="2751" b="1">
                <a:latin typeface="宋体" pitchFamily="2" charset="-122"/>
              </a:rPr>
              <a:t>、广东汕头事件（</a:t>
            </a:r>
            <a:r>
              <a:rPr lang="en-US" altLang="zh-CN" sz="2751" b="1">
                <a:latin typeface="宋体" pitchFamily="2" charset="-122"/>
              </a:rPr>
              <a:t>2014</a:t>
            </a:r>
            <a:r>
              <a:rPr lang="zh-CN" altLang="en-US" sz="2751" b="1">
                <a:latin typeface="宋体" pitchFamily="2" charset="-122"/>
              </a:rPr>
              <a:t>）</a:t>
            </a:r>
            <a:endParaRPr lang="en-US" sz="2751" b="1">
              <a:latin typeface="宋体" pitchFamily="2" charset="-122"/>
            </a:endParaRPr>
          </a:p>
          <a:p>
            <a:pPr>
              <a:lnSpc>
                <a:spcPct val="110000"/>
              </a:lnSpc>
              <a:buFontTx/>
              <a:buNone/>
            </a:pPr>
            <a:r>
              <a:rPr lang="zh-CN" altLang="en-US" sz="2751" b="1">
                <a:latin typeface="宋体" pitchFamily="2" charset="-122"/>
              </a:rPr>
              <a:t>  当前，我国的群体性事件主要是利益之争，而非价值之争和理想之争。</a:t>
            </a:r>
          </a:p>
        </p:txBody>
      </p:sp>
    </p:spTree>
    <p:extLst>
      <p:ext uri="{BB962C8B-B14F-4D97-AF65-F5344CB8AC3E}">
        <p14:creationId xmlns:p14="http://schemas.microsoft.com/office/powerpoint/2010/main" xmlns="" val="23404040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200" y="646424"/>
            <a:ext cx="11531600" cy="5892488"/>
          </a:xfrm>
        </p:spPr>
        <p:txBody>
          <a:bodyPr>
            <a:normAutofit/>
          </a:bodyPr>
          <a:lstStyle/>
          <a:p>
            <a:pPr algn="ctr"/>
            <a:r>
              <a:rPr lang="zh-CN" altLang="en-US" dirty="0"/>
              <a:t>明确几个问题</a:t>
            </a:r>
            <a:endParaRPr lang="en-US" altLang="zh-CN" dirty="0"/>
          </a:p>
          <a:p>
            <a:pPr algn="ctr"/>
            <a:endParaRPr lang="en-US" altLang="zh-CN" dirty="0"/>
          </a:p>
          <a:p>
            <a:pPr>
              <a:buNone/>
            </a:pPr>
            <a:r>
              <a:rPr lang="en-US" altLang="zh-CN" sz="3200" dirty="0"/>
              <a:t>1.</a:t>
            </a:r>
            <a:r>
              <a:rPr lang="zh-CN" altLang="en-US" sz="3200" dirty="0">
                <a:solidFill>
                  <a:srgbClr val="FF0000"/>
                </a:solidFill>
              </a:rPr>
              <a:t>民生和民生问题</a:t>
            </a:r>
            <a:endParaRPr lang="en-US" altLang="zh-CN" sz="3200" dirty="0">
              <a:solidFill>
                <a:srgbClr val="FF0000"/>
              </a:solidFill>
            </a:endParaRPr>
          </a:p>
          <a:p>
            <a:pPr>
              <a:buNone/>
            </a:pPr>
            <a:r>
              <a:rPr lang="en-US" altLang="zh-CN" sz="3200" u="sng" dirty="0"/>
              <a:t>2.</a:t>
            </a:r>
            <a:r>
              <a:rPr lang="zh-CN" altLang="en-US" sz="3200" dirty="0">
                <a:solidFill>
                  <a:srgbClr val="FF0000"/>
                </a:solidFill>
              </a:rPr>
              <a:t>历史方位</a:t>
            </a:r>
            <a:r>
              <a:rPr lang="zh-CN" altLang="en-US" sz="3200" u="sng" dirty="0"/>
              <a:t>问题（当前和未来的民生建设处于何种发展阶段）</a:t>
            </a:r>
            <a:endParaRPr lang="en-US" altLang="zh-CN" sz="3200" u="sng" dirty="0"/>
          </a:p>
          <a:p>
            <a:pPr>
              <a:buNone/>
            </a:pPr>
            <a:r>
              <a:rPr lang="en-US" altLang="zh-CN" sz="3200" u="sng" dirty="0"/>
              <a:t>3.</a:t>
            </a:r>
            <a:r>
              <a:rPr lang="zh-CN" altLang="en-US" sz="3200" dirty="0">
                <a:solidFill>
                  <a:srgbClr val="FF0000"/>
                </a:solidFill>
              </a:rPr>
              <a:t>理论视角</a:t>
            </a:r>
            <a:r>
              <a:rPr lang="zh-CN" altLang="en-US" sz="3200" u="sng" dirty="0"/>
              <a:t>问题（如何从理论角度系统分析民生建设面临的挑战）</a:t>
            </a:r>
            <a:endParaRPr lang="en-US" altLang="zh-CN" sz="3200" u="sng" dirty="0"/>
          </a:p>
          <a:p>
            <a:pPr>
              <a:buNone/>
            </a:pPr>
            <a:r>
              <a:rPr lang="en-US" altLang="zh-CN" sz="3200" dirty="0"/>
              <a:t>4.</a:t>
            </a:r>
            <a:r>
              <a:rPr lang="zh-CN" altLang="en-US" sz="3200" dirty="0">
                <a:solidFill>
                  <a:srgbClr val="FF0000"/>
                </a:solidFill>
              </a:rPr>
              <a:t>指导思想</a:t>
            </a:r>
            <a:r>
              <a:rPr lang="zh-CN" altLang="en-US" sz="3200" dirty="0"/>
              <a:t>问题（中央在民生建设指导思想方面有什么新理念）</a:t>
            </a:r>
            <a:endParaRPr lang="en-US" altLang="zh-CN" sz="3200" dirty="0"/>
          </a:p>
          <a:p>
            <a:pPr>
              <a:buNone/>
            </a:pPr>
            <a:r>
              <a:rPr lang="en-US" altLang="zh-CN" sz="3200" dirty="0"/>
              <a:t>5.</a:t>
            </a:r>
            <a:r>
              <a:rPr lang="zh-CN" altLang="en-US" sz="3200" dirty="0">
                <a:solidFill>
                  <a:srgbClr val="FF0000"/>
                </a:solidFill>
              </a:rPr>
              <a:t>具体领域</a:t>
            </a:r>
            <a:r>
              <a:rPr lang="zh-CN" altLang="en-US" sz="3200" dirty="0"/>
              <a:t>问题（中央在民生具体领域有何新安排</a:t>
            </a:r>
            <a:r>
              <a:rPr lang="zh-CN" altLang="en-US" sz="3200" dirty="0" smtClean="0"/>
              <a:t>）</a:t>
            </a:r>
            <a:endParaRPr lang="en-US" altLang="zh-CN" sz="3200" dirty="0"/>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3</a:t>
            </a:fld>
            <a:endParaRPr lang="en-US" altLang="zh-CN" sz="1799">
              <a:solidFill>
                <a:srgbClr val="000000"/>
              </a:solidFill>
              <a:ea typeface="宋体" pitchFamily="2" charset="-122"/>
            </a:endParaRPr>
          </a:p>
        </p:txBody>
      </p:sp>
    </p:spTree>
    <p:extLst>
      <p:ext uri="{BB962C8B-B14F-4D97-AF65-F5344CB8AC3E}">
        <p14:creationId xmlns:p14="http://schemas.microsoft.com/office/powerpoint/2010/main" xmlns="" val="70709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lstStyle/>
          <a:p>
            <a:pPr>
              <a:lnSpc>
                <a:spcPct val="150000"/>
              </a:lnSpc>
            </a:pPr>
            <a:r>
              <a:rPr lang="zh-CN" altLang="en-US" b="1" dirty="0"/>
              <a:t>按照</a:t>
            </a:r>
            <a:r>
              <a:rPr lang="zh-CN" altLang="en-US" b="1" dirty="0">
                <a:solidFill>
                  <a:srgbClr val="3333FF"/>
                </a:solidFill>
              </a:rPr>
              <a:t>人人参与、人人尽力</a:t>
            </a:r>
            <a:r>
              <a:rPr lang="zh-CN" altLang="en-US" b="1" dirty="0"/>
              <a:t>、人人享有的要求，</a:t>
            </a:r>
            <a:r>
              <a:rPr lang="zh-CN" altLang="en-US" b="1" dirty="0">
                <a:solidFill>
                  <a:srgbClr val="3333FF"/>
                </a:solidFill>
              </a:rPr>
              <a:t>坚守底线、突出重点、完善制度、引导预期</a:t>
            </a:r>
            <a:r>
              <a:rPr lang="zh-CN" altLang="en-US" b="1" dirty="0"/>
              <a:t>，注重机会公平，保障基本民生，实现全体人民共同迈入全面小康社会。</a:t>
            </a:r>
            <a:endParaRPr lang="en-US" altLang="zh-CN" b="1" dirty="0"/>
          </a:p>
          <a:p>
            <a:pPr>
              <a:lnSpc>
                <a:spcPct val="150000"/>
              </a:lnSpc>
              <a:buNone/>
            </a:pPr>
            <a:r>
              <a:rPr lang="en-US" altLang="zh-CN" sz="3386" b="1" dirty="0">
                <a:latin typeface="Arial" pitchFamily="34" charset="0"/>
              </a:rPr>
              <a:t>                                             ——</a:t>
            </a:r>
            <a:r>
              <a:rPr lang="zh-CN" altLang="en-US" sz="3386" dirty="0">
                <a:latin typeface="Arial" pitchFamily="34" charset="0"/>
              </a:rPr>
              <a:t>党的十三五规划建议</a:t>
            </a:r>
            <a:endParaRPr lang="zh-CN" altLang="en-US" b="1" dirty="0"/>
          </a:p>
        </p:txBody>
      </p:sp>
      <p:sp>
        <p:nvSpPr>
          <p:cNvPr id="27651" name="Rectangle 2"/>
          <p:cNvSpPr>
            <a:spLocks noChangeArrowheads="1"/>
          </p:cNvSpPr>
          <p:nvPr/>
        </p:nvSpPr>
        <p:spPr bwMode="auto">
          <a:xfrm>
            <a:off x="609601" y="275122"/>
            <a:ext cx="10972801" cy="1142825"/>
          </a:xfrm>
          <a:prstGeom prst="rect">
            <a:avLst/>
          </a:prstGeom>
          <a:noFill/>
          <a:ln w="9525">
            <a:noFill/>
            <a:miter lim="800000"/>
            <a:headEnd/>
            <a:tailEnd/>
          </a:ln>
        </p:spPr>
        <p:txBody>
          <a:bodyPr anchor="ctr"/>
          <a:lstStyle/>
          <a:p>
            <a:pPr algn="ctr"/>
            <a:r>
              <a:rPr lang="en-US" altLang="zh-CN" sz="4656" dirty="0">
                <a:solidFill>
                  <a:srgbClr val="FF0000"/>
                </a:solidFill>
                <a:latin typeface="黑体" pitchFamily="49" charset="-122"/>
                <a:ea typeface="黑体" pitchFamily="49" charset="-122"/>
              </a:rPr>
              <a:t>4.</a:t>
            </a:r>
            <a:r>
              <a:rPr lang="zh-CN" altLang="en-US" sz="4656" dirty="0">
                <a:solidFill>
                  <a:srgbClr val="FF0000"/>
                </a:solidFill>
                <a:latin typeface="黑体" pitchFamily="49" charset="-122"/>
                <a:ea typeface="黑体" pitchFamily="49" charset="-122"/>
              </a:rPr>
              <a:t>民生建设的指导思想和基本理念</a:t>
            </a:r>
            <a:endParaRPr lang="zh-CN" altLang="en-US" sz="4656" dirty="0">
              <a:latin typeface="Arial" pitchFamily="34" charset="0"/>
            </a:endParaRPr>
          </a:p>
        </p:txBody>
      </p:sp>
    </p:spTree>
    <p:extLst>
      <p:ext uri="{BB962C8B-B14F-4D97-AF65-F5344CB8AC3E}">
        <p14:creationId xmlns:p14="http://schemas.microsoft.com/office/powerpoint/2010/main" xmlns="" val="378342697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AutoShape 2"/>
          <p:cNvSpPr>
            <a:spLocks/>
          </p:cNvSpPr>
          <p:nvPr/>
        </p:nvSpPr>
        <p:spPr bwMode="auto">
          <a:xfrm>
            <a:off x="6288619" y="5013084"/>
            <a:ext cx="1439333" cy="720614"/>
          </a:xfrm>
          <a:prstGeom prst="rightBrace">
            <a:avLst>
              <a:gd name="adj1" fmla="val 8333"/>
              <a:gd name="adj2" fmla="val 50000"/>
            </a:avLst>
          </a:prstGeom>
          <a:noFill/>
          <a:ln w="9525">
            <a:noFill/>
            <a:round/>
            <a:headEnd/>
            <a:tailEnd/>
          </a:ln>
        </p:spPr>
        <p:txBody>
          <a:bodyPr wrap="none" anchor="ctr"/>
          <a:lstStyle/>
          <a:p>
            <a:pPr eaLnBrk="1" hangingPunct="1">
              <a:lnSpc>
                <a:spcPct val="115000"/>
              </a:lnSpc>
            </a:pPr>
            <a:endParaRPr lang="zh-CN" altLang="en-US" sz="1905"/>
          </a:p>
        </p:txBody>
      </p:sp>
      <p:sp>
        <p:nvSpPr>
          <p:cNvPr id="28675" name="Rectangle 3"/>
          <p:cNvSpPr>
            <a:spLocks noChangeArrowheads="1"/>
          </p:cNvSpPr>
          <p:nvPr/>
        </p:nvSpPr>
        <p:spPr bwMode="auto">
          <a:xfrm>
            <a:off x="624419" y="549717"/>
            <a:ext cx="11233149" cy="3905813"/>
          </a:xfrm>
          <a:prstGeom prst="rect">
            <a:avLst/>
          </a:prstGeom>
          <a:noFill/>
          <a:ln w="9525">
            <a:noFill/>
            <a:miter lim="800000"/>
            <a:headEnd/>
            <a:tailEnd/>
          </a:ln>
        </p:spPr>
        <p:txBody>
          <a:bodyPr>
            <a:spAutoFit/>
          </a:bodyPr>
          <a:lstStyle/>
          <a:p>
            <a:pPr eaLnBrk="1" hangingPunct="1"/>
            <a:r>
              <a:rPr lang="zh-CN" altLang="en-US" sz="952" dirty="0"/>
              <a:t> </a:t>
            </a:r>
          </a:p>
          <a:p>
            <a:pPr eaLnBrk="1" hangingPunct="1">
              <a:lnSpc>
                <a:spcPct val="130000"/>
              </a:lnSpc>
            </a:pPr>
            <a:r>
              <a:rPr lang="zh-CN" altLang="en-US" sz="3809" dirty="0">
                <a:latin typeface="黑体" pitchFamily="49" charset="-122"/>
                <a:ea typeface="黑体" pitchFamily="49" charset="-122"/>
              </a:rPr>
              <a:t>（</a:t>
            </a:r>
            <a:r>
              <a:rPr lang="en-US" altLang="zh-CN" sz="3809" dirty="0">
                <a:latin typeface="黑体" pitchFamily="49" charset="-122"/>
                <a:ea typeface="黑体" pitchFamily="49" charset="-122"/>
              </a:rPr>
              <a:t>1</a:t>
            </a:r>
            <a:r>
              <a:rPr lang="zh-CN" altLang="en-US" sz="3809" dirty="0">
                <a:latin typeface="黑体" pitchFamily="49" charset="-122"/>
                <a:ea typeface="黑体" pitchFamily="49" charset="-122"/>
              </a:rPr>
              <a:t>）改善民生重在“坚守底线”</a:t>
            </a:r>
          </a:p>
          <a:p>
            <a:pPr eaLnBrk="1" hangingPunct="1">
              <a:lnSpc>
                <a:spcPct val="130000"/>
              </a:lnSpc>
            </a:pPr>
            <a:r>
              <a:rPr lang="zh-CN" altLang="en-US" sz="3386" dirty="0"/>
              <a:t>    也就是要实行以保障基本生活为主的社会公平保障体系，实现应保尽保，做到横向到边、纵向到底、一个也不能少。</a:t>
            </a:r>
          </a:p>
          <a:p>
            <a:pPr eaLnBrk="1" hangingPunct="1">
              <a:lnSpc>
                <a:spcPct val="130000"/>
              </a:lnSpc>
            </a:pPr>
            <a:r>
              <a:rPr lang="zh-CN" altLang="en-US" sz="3386" dirty="0"/>
              <a:t>    习近平指出，在我们社会主义国家，决不能发生旧社会那种“朱门酒肉臭，路有冻死骨”的现象。</a:t>
            </a:r>
            <a:r>
              <a:rPr lang="zh-CN" altLang="en-US" sz="1905" dirty="0"/>
              <a:t> </a:t>
            </a:r>
            <a:endParaRPr lang="zh-CN" altLang="en-US" sz="3809" dirty="0">
              <a:latin typeface="Arial" pitchFamily="34" charset="0"/>
              <a:ea typeface="黑体" pitchFamily="49" charset="-122"/>
            </a:endParaRPr>
          </a:p>
          <a:p>
            <a:pPr eaLnBrk="1" hangingPunct="1"/>
            <a:r>
              <a:rPr lang="zh-CN" altLang="en-US" sz="1270" dirty="0">
                <a:solidFill>
                  <a:srgbClr val="0000FF"/>
                </a:solidFill>
                <a:latin typeface="Arial" pitchFamily="34" charset="0"/>
                <a:ea typeface="黑体" pitchFamily="49" charset="-122"/>
              </a:rPr>
              <a:t>   </a:t>
            </a:r>
          </a:p>
        </p:txBody>
      </p:sp>
      <p:sp>
        <p:nvSpPr>
          <p:cNvPr id="28676" name="Rectangle 4"/>
          <p:cNvSpPr>
            <a:spLocks noGrp="1" noChangeArrowheads="1"/>
          </p:cNvSpPr>
          <p:nvPr>
            <p:ph type="body" idx="4294967295"/>
          </p:nvPr>
        </p:nvSpPr>
        <p:spPr>
          <a:xfrm>
            <a:off x="-325966" y="1341758"/>
            <a:ext cx="12437534" cy="5660158"/>
          </a:xfrm>
          <a:prstGeom prst="rect">
            <a:avLst/>
          </a:prstGeom>
        </p:spPr>
        <p:txBody>
          <a:bodyPr/>
          <a:lstStyle/>
          <a:p>
            <a:pPr>
              <a:lnSpc>
                <a:spcPct val="125000"/>
              </a:lnSpc>
              <a:buFontTx/>
              <a:buNone/>
            </a:pPr>
            <a:endParaRPr lang="zh-CN" altLang="en-US" sz="635" b="1" dirty="0">
              <a:latin typeface="宋体" pitchFamily="2" charset="-122"/>
            </a:endParaRPr>
          </a:p>
          <a:p>
            <a:pPr lvl="2">
              <a:lnSpc>
                <a:spcPct val="125000"/>
              </a:lnSpc>
              <a:buClr>
                <a:srgbClr val="3333FF"/>
              </a:buClr>
              <a:buFont typeface="Wingdings" pitchFamily="2" charset="2"/>
              <a:buNone/>
            </a:pPr>
            <a:endParaRPr lang="zh-CN" altLang="en-US" sz="2963" b="1" dirty="0">
              <a:latin typeface="宋体" pitchFamily="2" charset="-122"/>
              <a:sym typeface="Arial" pitchFamily="34" charset="0"/>
            </a:endParaRPr>
          </a:p>
          <a:p>
            <a:pPr>
              <a:lnSpc>
                <a:spcPct val="125000"/>
              </a:lnSpc>
              <a:buFontTx/>
              <a:buNone/>
            </a:pPr>
            <a:r>
              <a:rPr lang="zh-CN" altLang="en-US" sz="529" b="1" dirty="0">
                <a:solidFill>
                  <a:schemeClr val="bg2"/>
                </a:solidFill>
                <a:latin typeface="宋体" pitchFamily="2" charset="-122"/>
              </a:rPr>
              <a:t>    </a:t>
            </a:r>
          </a:p>
        </p:txBody>
      </p:sp>
    </p:spTree>
    <p:extLst>
      <p:ext uri="{BB962C8B-B14F-4D97-AF65-F5344CB8AC3E}">
        <p14:creationId xmlns:p14="http://schemas.microsoft.com/office/powerpoint/2010/main" xmlns="" val="291911253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AutoShape 2"/>
          <p:cNvSpPr>
            <a:spLocks/>
          </p:cNvSpPr>
          <p:nvPr/>
        </p:nvSpPr>
        <p:spPr bwMode="auto">
          <a:xfrm>
            <a:off x="6288619" y="5013084"/>
            <a:ext cx="1439333" cy="720614"/>
          </a:xfrm>
          <a:prstGeom prst="rightBrace">
            <a:avLst>
              <a:gd name="adj1" fmla="val 8333"/>
              <a:gd name="adj2" fmla="val 50000"/>
            </a:avLst>
          </a:prstGeom>
          <a:noFill/>
          <a:ln w="9525">
            <a:noFill/>
            <a:round/>
            <a:headEnd/>
            <a:tailEnd/>
          </a:ln>
        </p:spPr>
        <p:txBody>
          <a:bodyPr wrap="none" anchor="ctr"/>
          <a:lstStyle/>
          <a:p>
            <a:pPr eaLnBrk="1" hangingPunct="1">
              <a:lnSpc>
                <a:spcPct val="115000"/>
              </a:lnSpc>
            </a:pPr>
            <a:endParaRPr lang="zh-CN" altLang="en-US" sz="1905"/>
          </a:p>
        </p:txBody>
      </p:sp>
      <p:sp>
        <p:nvSpPr>
          <p:cNvPr id="29699" name="Rectangle 3"/>
          <p:cNvSpPr>
            <a:spLocks noChangeArrowheads="1"/>
          </p:cNvSpPr>
          <p:nvPr/>
        </p:nvSpPr>
        <p:spPr bwMode="auto">
          <a:xfrm>
            <a:off x="624419" y="549717"/>
            <a:ext cx="11233149" cy="5684377"/>
          </a:xfrm>
          <a:prstGeom prst="rect">
            <a:avLst/>
          </a:prstGeom>
          <a:noFill/>
          <a:ln w="9525">
            <a:noFill/>
            <a:miter lim="800000"/>
            <a:headEnd/>
            <a:tailEnd/>
          </a:ln>
        </p:spPr>
        <p:txBody>
          <a:bodyPr>
            <a:spAutoFit/>
          </a:bodyPr>
          <a:lstStyle/>
          <a:p>
            <a:pPr eaLnBrk="1" hangingPunct="1"/>
            <a:r>
              <a:rPr lang="zh-CN" altLang="en-US" sz="3809" dirty="0">
                <a:latin typeface="黑体" pitchFamily="49" charset="-122"/>
                <a:ea typeface="黑体" pitchFamily="49" charset="-122"/>
              </a:rPr>
              <a:t>（</a:t>
            </a:r>
            <a:r>
              <a:rPr lang="en-US" altLang="zh-CN" sz="3809" dirty="0">
                <a:latin typeface="黑体" pitchFamily="49" charset="-122"/>
                <a:ea typeface="黑体" pitchFamily="49" charset="-122"/>
              </a:rPr>
              <a:t>2</a:t>
            </a:r>
            <a:r>
              <a:rPr lang="zh-CN" altLang="en-US" sz="3809" dirty="0">
                <a:latin typeface="黑体" pitchFamily="49" charset="-122"/>
                <a:ea typeface="黑体" pitchFamily="49" charset="-122"/>
              </a:rPr>
              <a:t>）改善民生还应“突出重点”</a:t>
            </a:r>
          </a:p>
          <a:p>
            <a:pPr eaLnBrk="1" hangingPunct="1">
              <a:lnSpc>
                <a:spcPct val="120000"/>
              </a:lnSpc>
            </a:pPr>
            <a:r>
              <a:rPr lang="zh-CN" altLang="en-US" sz="1905" dirty="0">
                <a:solidFill>
                  <a:srgbClr val="FF0000"/>
                </a:solidFill>
              </a:rPr>
              <a:t>    </a:t>
            </a:r>
            <a:r>
              <a:rPr lang="zh-CN" altLang="en-US" sz="2963" dirty="0">
                <a:solidFill>
                  <a:srgbClr val="FF0000"/>
                </a:solidFill>
              </a:rPr>
              <a:t>一是突出基本民生。    </a:t>
            </a:r>
          </a:p>
          <a:p>
            <a:pPr eaLnBrk="1" hangingPunct="1">
              <a:lnSpc>
                <a:spcPct val="120000"/>
              </a:lnSpc>
            </a:pPr>
            <a:r>
              <a:rPr lang="zh-CN" altLang="en-US" sz="2963" dirty="0"/>
              <a:t>    民生概念不能过于泛化，应当强调基本民生。</a:t>
            </a:r>
          </a:p>
          <a:p>
            <a:pPr eaLnBrk="1" hangingPunct="1">
              <a:lnSpc>
                <a:spcPct val="120000"/>
              </a:lnSpc>
            </a:pPr>
            <a:r>
              <a:rPr lang="zh-CN" altLang="en-US" sz="2963" dirty="0"/>
              <a:t>    突出重点地区、重点人群、重点民生制度。</a:t>
            </a:r>
          </a:p>
          <a:p>
            <a:pPr eaLnBrk="1" hangingPunct="1">
              <a:lnSpc>
                <a:spcPct val="120000"/>
              </a:lnSpc>
            </a:pPr>
            <a:r>
              <a:rPr lang="zh-CN" altLang="en-US" sz="2963" dirty="0"/>
              <a:t>    </a:t>
            </a:r>
            <a:r>
              <a:rPr lang="zh-CN" altLang="en-US" sz="2963" dirty="0">
                <a:solidFill>
                  <a:srgbClr val="FF0000"/>
                </a:solidFill>
              </a:rPr>
              <a:t>二是突出机会公平。</a:t>
            </a:r>
          </a:p>
          <a:p>
            <a:pPr eaLnBrk="1" hangingPunct="1">
              <a:lnSpc>
                <a:spcPct val="115000"/>
              </a:lnSpc>
            </a:pPr>
            <a:r>
              <a:rPr lang="zh-CN" altLang="en-US" sz="2963" dirty="0"/>
              <a:t>    习近平：要把下一代的教育工作做好，特别是要注重山区贫困地区下一代的成长，下一代要过上好生活，首先要有文化，这样将来他们的发展就完全不同。</a:t>
            </a:r>
          </a:p>
          <a:p>
            <a:pPr eaLnBrk="1" hangingPunct="1">
              <a:lnSpc>
                <a:spcPct val="115000"/>
              </a:lnSpc>
            </a:pPr>
            <a:r>
              <a:rPr lang="zh-CN" altLang="en-US" sz="2963" dirty="0"/>
              <a:t>    习近平：义务教育一定要搞好，让孩子们受到好的教育，不要让孩子们输在起跑线上。</a:t>
            </a:r>
          </a:p>
          <a:p>
            <a:pPr eaLnBrk="1" hangingPunct="1"/>
            <a:r>
              <a:rPr lang="zh-CN" altLang="en-US" sz="1270" dirty="0">
                <a:solidFill>
                  <a:srgbClr val="0000FF"/>
                </a:solidFill>
                <a:latin typeface="Arial" pitchFamily="34" charset="0"/>
                <a:ea typeface="黑体" pitchFamily="49" charset="-122"/>
              </a:rPr>
              <a:t>   </a:t>
            </a:r>
          </a:p>
        </p:txBody>
      </p:sp>
    </p:spTree>
    <p:extLst>
      <p:ext uri="{BB962C8B-B14F-4D97-AF65-F5344CB8AC3E}">
        <p14:creationId xmlns:p14="http://schemas.microsoft.com/office/powerpoint/2010/main" xmlns="" val="325635699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624419" y="405277"/>
            <a:ext cx="11233149" cy="6336330"/>
          </a:xfrm>
        </p:spPr>
        <p:txBody>
          <a:bodyPr/>
          <a:lstStyle/>
          <a:p>
            <a:pPr>
              <a:lnSpc>
                <a:spcPct val="90000"/>
              </a:lnSpc>
              <a:buFontTx/>
              <a:buNone/>
            </a:pPr>
            <a:r>
              <a:rPr lang="zh-CN" altLang="en-US" sz="3809" b="1" dirty="0">
                <a:solidFill>
                  <a:srgbClr val="3333FF"/>
                </a:solidFill>
                <a:latin typeface="黑体" pitchFamily="49" charset="-122"/>
                <a:ea typeface="黑体" pitchFamily="49" charset="-122"/>
              </a:rPr>
              <a:t>（</a:t>
            </a:r>
            <a:r>
              <a:rPr lang="en-US" altLang="zh-CN" sz="3809" b="1" dirty="0">
                <a:solidFill>
                  <a:srgbClr val="3333FF"/>
                </a:solidFill>
                <a:latin typeface="黑体" pitchFamily="49" charset="-122"/>
                <a:ea typeface="黑体" pitchFamily="49" charset="-122"/>
              </a:rPr>
              <a:t>3</a:t>
            </a:r>
            <a:r>
              <a:rPr lang="zh-CN" altLang="en-US" sz="3809" b="1" dirty="0">
                <a:solidFill>
                  <a:srgbClr val="3333FF"/>
                </a:solidFill>
                <a:latin typeface="黑体" pitchFamily="49" charset="-122"/>
                <a:ea typeface="黑体" pitchFamily="49" charset="-122"/>
              </a:rPr>
              <a:t>）改善民生仍需“完善制度”</a:t>
            </a:r>
          </a:p>
          <a:p>
            <a:pPr>
              <a:lnSpc>
                <a:spcPct val="90000"/>
              </a:lnSpc>
              <a:buFontTx/>
              <a:buNone/>
            </a:pPr>
            <a:endParaRPr lang="zh-CN" altLang="en-US" sz="1270" b="1" dirty="0">
              <a:solidFill>
                <a:srgbClr val="3333FF"/>
              </a:solidFill>
              <a:latin typeface="黑体" pitchFamily="49" charset="-122"/>
              <a:ea typeface="黑体" pitchFamily="49" charset="-122"/>
            </a:endParaRPr>
          </a:p>
          <a:p>
            <a:pPr>
              <a:lnSpc>
                <a:spcPct val="90000"/>
              </a:lnSpc>
            </a:pPr>
            <a:r>
              <a:rPr lang="zh-CN" altLang="en-US" b="1" dirty="0">
                <a:solidFill>
                  <a:srgbClr val="3333FF"/>
                </a:solidFill>
              </a:rPr>
              <a:t> 碎片化问题</a:t>
            </a:r>
            <a:endParaRPr lang="en-US" b="1" dirty="0">
              <a:solidFill>
                <a:srgbClr val="3333FF"/>
              </a:solidFill>
            </a:endParaRPr>
          </a:p>
          <a:p>
            <a:pPr>
              <a:lnSpc>
                <a:spcPct val="90000"/>
              </a:lnSpc>
              <a:buFontTx/>
              <a:buNone/>
            </a:pPr>
            <a:r>
              <a:rPr lang="zh-CN" altLang="en-US" b="1" dirty="0">
                <a:sym typeface="Arial" pitchFamily="34" charset="0"/>
              </a:rPr>
              <a:t>   </a:t>
            </a:r>
            <a:r>
              <a:rPr lang="zh-CN" altLang="en-US" sz="2963" b="1" dirty="0">
                <a:sym typeface="Arial" pitchFamily="34" charset="0"/>
              </a:rPr>
              <a:t>城乡、</a:t>
            </a:r>
            <a:r>
              <a:rPr lang="en-US" sz="2963" b="1" dirty="0" err="1">
                <a:sym typeface="Arial" pitchFamily="34" charset="0"/>
              </a:rPr>
              <a:t>不同</a:t>
            </a:r>
            <a:r>
              <a:rPr lang="zh-CN" altLang="en-US" sz="2963" b="1" dirty="0">
                <a:sym typeface="Arial" pitchFamily="34" charset="0"/>
              </a:rPr>
              <a:t>区域、</a:t>
            </a:r>
            <a:r>
              <a:rPr lang="en-US" sz="2963" b="1" dirty="0" err="1">
                <a:sym typeface="Arial" pitchFamily="34" charset="0"/>
              </a:rPr>
              <a:t>不同</a:t>
            </a:r>
            <a:r>
              <a:rPr lang="zh-CN" altLang="en-US" sz="2963" b="1" dirty="0">
                <a:sym typeface="Arial" pitchFamily="34" charset="0"/>
              </a:rPr>
              <a:t>所有制、</a:t>
            </a:r>
            <a:r>
              <a:rPr lang="en-US" sz="2963" b="1" dirty="0" err="1">
                <a:sym typeface="Arial" pitchFamily="34" charset="0"/>
              </a:rPr>
              <a:t>不同</a:t>
            </a:r>
            <a:r>
              <a:rPr lang="zh-CN" altLang="en-US" sz="2963" b="1" dirty="0">
                <a:sym typeface="Arial" pitchFamily="34" charset="0"/>
              </a:rPr>
              <a:t>人群适用不同的制度。</a:t>
            </a:r>
            <a:endParaRPr lang="en-US" altLang="zh-CN" sz="2963" b="1" dirty="0">
              <a:sym typeface="Arial" pitchFamily="34" charset="0"/>
            </a:endParaRPr>
          </a:p>
          <a:p>
            <a:pPr>
              <a:lnSpc>
                <a:spcPct val="90000"/>
              </a:lnSpc>
            </a:pPr>
            <a:r>
              <a:rPr lang="en-US" b="1" dirty="0" err="1">
                <a:solidFill>
                  <a:srgbClr val="3333FF"/>
                </a:solidFill>
                <a:sym typeface="Arial" pitchFamily="34" charset="0"/>
              </a:rPr>
              <a:t>公平性问题</a:t>
            </a:r>
            <a:endParaRPr lang="en-US" b="1" dirty="0">
              <a:solidFill>
                <a:srgbClr val="3333FF"/>
              </a:solidFill>
              <a:sym typeface="Arial" pitchFamily="34" charset="0"/>
            </a:endParaRPr>
          </a:p>
          <a:p>
            <a:pPr>
              <a:lnSpc>
                <a:spcPct val="90000"/>
              </a:lnSpc>
              <a:buFontTx/>
              <a:buNone/>
            </a:pPr>
            <a:r>
              <a:rPr lang="en-US" altLang="zh-CN" sz="2963" b="1" dirty="0">
                <a:sym typeface="Arial" pitchFamily="34" charset="0"/>
              </a:rPr>
              <a:t>   </a:t>
            </a:r>
            <a:r>
              <a:rPr lang="en-US" sz="2963" b="1" dirty="0" err="1">
                <a:sym typeface="Arial" pitchFamily="34" charset="0"/>
              </a:rPr>
              <a:t>目前我国部分</a:t>
            </a:r>
            <a:r>
              <a:rPr lang="zh-CN" altLang="en-US" sz="2963" b="1" dirty="0">
                <a:sym typeface="Arial" pitchFamily="34" charset="0"/>
              </a:rPr>
              <a:t>民生建设在资源配置方面仍然存在明显的欠公平现象。</a:t>
            </a:r>
          </a:p>
          <a:p>
            <a:pPr>
              <a:lnSpc>
                <a:spcPct val="90000"/>
              </a:lnSpc>
            </a:pPr>
            <a:r>
              <a:rPr lang="zh-CN" altLang="en-US" b="1" dirty="0">
                <a:solidFill>
                  <a:srgbClr val="3333FF"/>
                </a:solidFill>
                <a:sym typeface="Arial" pitchFamily="34" charset="0"/>
              </a:rPr>
              <a:t>可持续问题</a:t>
            </a:r>
          </a:p>
          <a:p>
            <a:pPr>
              <a:lnSpc>
                <a:spcPct val="90000"/>
              </a:lnSpc>
              <a:buFontTx/>
              <a:buNone/>
            </a:pPr>
            <a:r>
              <a:rPr lang="zh-CN" altLang="en-US" b="1" dirty="0">
                <a:sym typeface="Arial" pitchFamily="34" charset="0"/>
              </a:rPr>
              <a:t>   </a:t>
            </a:r>
            <a:r>
              <a:rPr lang="zh-CN" altLang="en-US" sz="2963" b="1" dirty="0">
                <a:sym typeface="Arial" pitchFamily="34" charset="0"/>
              </a:rPr>
              <a:t>从当前看，日益扩大的民生事业供应规模对政府的供给能力构成挑战。</a:t>
            </a:r>
          </a:p>
          <a:p>
            <a:pPr>
              <a:lnSpc>
                <a:spcPct val="90000"/>
              </a:lnSpc>
              <a:buFontTx/>
              <a:buNone/>
            </a:pPr>
            <a:r>
              <a:rPr lang="zh-CN" altLang="en-US" sz="2963" b="1" dirty="0">
                <a:sym typeface="Arial" pitchFamily="34" charset="0"/>
              </a:rPr>
              <a:t>   从发展趋势看，社会事业改革发展所需的长期保障体制机制仍然缺乏。</a:t>
            </a:r>
            <a:endParaRPr lang="zh-CN" altLang="en-US" sz="2963" b="1" dirty="0">
              <a:solidFill>
                <a:srgbClr val="3333FF"/>
              </a:solidFill>
              <a:latin typeface="宋体" pitchFamily="2" charset="-122"/>
            </a:endParaRPr>
          </a:p>
        </p:txBody>
      </p:sp>
    </p:spTree>
    <p:extLst>
      <p:ext uri="{BB962C8B-B14F-4D97-AF65-F5344CB8AC3E}">
        <p14:creationId xmlns:p14="http://schemas.microsoft.com/office/powerpoint/2010/main" xmlns="" val="366372899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AutoShape 2"/>
          <p:cNvSpPr>
            <a:spLocks/>
          </p:cNvSpPr>
          <p:nvPr/>
        </p:nvSpPr>
        <p:spPr bwMode="auto">
          <a:xfrm>
            <a:off x="6288619" y="5013084"/>
            <a:ext cx="1439333" cy="720614"/>
          </a:xfrm>
          <a:prstGeom prst="rightBrace">
            <a:avLst>
              <a:gd name="adj1" fmla="val 8333"/>
              <a:gd name="adj2" fmla="val 50000"/>
            </a:avLst>
          </a:prstGeom>
          <a:noFill/>
          <a:ln w="9525">
            <a:noFill/>
            <a:round/>
            <a:headEnd/>
            <a:tailEnd/>
          </a:ln>
        </p:spPr>
        <p:txBody>
          <a:bodyPr wrap="none" anchor="ctr"/>
          <a:lstStyle/>
          <a:p>
            <a:pPr eaLnBrk="1" hangingPunct="1">
              <a:lnSpc>
                <a:spcPct val="115000"/>
              </a:lnSpc>
            </a:pPr>
            <a:endParaRPr lang="zh-CN" altLang="en-US" sz="1905"/>
          </a:p>
        </p:txBody>
      </p:sp>
      <p:sp>
        <p:nvSpPr>
          <p:cNvPr id="31747" name="Rectangle 3"/>
          <p:cNvSpPr>
            <a:spLocks noChangeArrowheads="1"/>
          </p:cNvSpPr>
          <p:nvPr/>
        </p:nvSpPr>
        <p:spPr bwMode="auto">
          <a:xfrm>
            <a:off x="624419" y="189411"/>
            <a:ext cx="11233149" cy="5493683"/>
          </a:xfrm>
          <a:prstGeom prst="rect">
            <a:avLst/>
          </a:prstGeom>
          <a:noFill/>
          <a:ln w="9525">
            <a:noFill/>
            <a:miter lim="800000"/>
            <a:headEnd/>
            <a:tailEnd/>
          </a:ln>
        </p:spPr>
        <p:txBody>
          <a:bodyPr>
            <a:spAutoFit/>
          </a:bodyPr>
          <a:lstStyle/>
          <a:p>
            <a:pPr eaLnBrk="1" hangingPunct="1">
              <a:lnSpc>
                <a:spcPct val="120000"/>
              </a:lnSpc>
            </a:pPr>
            <a:r>
              <a:rPr lang="zh-CN" altLang="en-US" sz="3809" dirty="0">
                <a:solidFill>
                  <a:srgbClr val="0000FF"/>
                </a:solidFill>
                <a:latin typeface="Arial" pitchFamily="34" charset="0"/>
                <a:ea typeface="黑体" pitchFamily="49" charset="-122"/>
              </a:rPr>
              <a:t>（</a:t>
            </a:r>
            <a:r>
              <a:rPr lang="en-US" altLang="zh-CN" sz="3809" dirty="0">
                <a:solidFill>
                  <a:srgbClr val="0000FF"/>
                </a:solidFill>
                <a:latin typeface="Arial" pitchFamily="34" charset="0"/>
                <a:ea typeface="黑体" pitchFamily="49" charset="-122"/>
              </a:rPr>
              <a:t>4</a:t>
            </a:r>
            <a:r>
              <a:rPr lang="zh-CN" altLang="en-US" sz="3809" dirty="0">
                <a:solidFill>
                  <a:srgbClr val="0000FF"/>
                </a:solidFill>
                <a:latin typeface="Arial" pitchFamily="34" charset="0"/>
                <a:ea typeface="黑体" pitchFamily="49" charset="-122"/>
              </a:rPr>
              <a:t>）改善民生急需“引导预期”</a:t>
            </a:r>
          </a:p>
          <a:p>
            <a:pPr>
              <a:lnSpc>
                <a:spcPct val="130000"/>
              </a:lnSpc>
              <a:spcBef>
                <a:spcPct val="20000"/>
              </a:spcBef>
              <a:buFontTx/>
              <a:buChar char="•"/>
            </a:pPr>
            <a:r>
              <a:rPr lang="zh-CN" altLang="en-US" sz="2751" dirty="0"/>
              <a:t> 十三五规划建议：人人参与、人人尽力、人人享有，使全体人民在共建共享发展中有更多获得感。</a:t>
            </a:r>
          </a:p>
          <a:p>
            <a:pPr>
              <a:lnSpc>
                <a:spcPct val="130000"/>
              </a:lnSpc>
              <a:spcBef>
                <a:spcPct val="20000"/>
              </a:spcBef>
              <a:buFontTx/>
              <a:buChar char="•"/>
            </a:pPr>
            <a:r>
              <a:rPr lang="zh-CN" altLang="en-US" sz="2751" dirty="0"/>
              <a:t> 习近平：知屋漏者在宇下，我国仍处于并将长期处于社会主义初级阶段，改善民生不能超越这一基本国情。</a:t>
            </a:r>
          </a:p>
          <a:p>
            <a:pPr>
              <a:lnSpc>
                <a:spcPct val="130000"/>
              </a:lnSpc>
              <a:spcBef>
                <a:spcPct val="20000"/>
              </a:spcBef>
              <a:buFontTx/>
              <a:buChar char="•"/>
            </a:pPr>
            <a:r>
              <a:rPr lang="zh-CN" altLang="en-US" sz="2751" dirty="0"/>
              <a:t> 习近平：引导群众树立通过勤劳致富改善生活的信念，从而使改善民生既是党和政府工作的方向，又成为广大人民群众自身奋斗的目标。</a:t>
            </a:r>
          </a:p>
          <a:p>
            <a:pPr>
              <a:lnSpc>
                <a:spcPct val="130000"/>
              </a:lnSpc>
              <a:spcBef>
                <a:spcPct val="20000"/>
              </a:spcBef>
              <a:buFontTx/>
              <a:buChar char="•"/>
            </a:pPr>
            <a:r>
              <a:rPr lang="zh-CN" altLang="en-US" sz="2751" dirty="0"/>
              <a:t> 习近平：一勤天下无难事</a:t>
            </a:r>
            <a:r>
              <a:rPr lang="en-US" altLang="zh-CN" sz="2751" dirty="0"/>
              <a:t>,</a:t>
            </a:r>
            <a:r>
              <a:rPr lang="zh-CN" altLang="en-US" sz="2751" dirty="0"/>
              <a:t>劳动是财富的源泉，也是幸福的源泉。通过辛勤劳动、诚实劳动、创造性劳动创造更加美好的生活。</a:t>
            </a:r>
            <a:r>
              <a:rPr lang="zh-CN" altLang="en-US" sz="1905" dirty="0">
                <a:solidFill>
                  <a:srgbClr val="0000FF"/>
                </a:solidFill>
                <a:latin typeface="Arial" pitchFamily="34" charset="0"/>
                <a:ea typeface="黑体" pitchFamily="49" charset="-122"/>
              </a:rPr>
              <a:t>   </a:t>
            </a:r>
          </a:p>
        </p:txBody>
      </p:sp>
    </p:spTree>
    <p:extLst>
      <p:ext uri="{BB962C8B-B14F-4D97-AF65-F5344CB8AC3E}">
        <p14:creationId xmlns:p14="http://schemas.microsoft.com/office/powerpoint/2010/main" xmlns="" val="396515835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19666" y="405277"/>
            <a:ext cx="10972801" cy="1142825"/>
          </a:xfrm>
        </p:spPr>
        <p:txBody>
          <a:bodyPr/>
          <a:lstStyle/>
          <a:p>
            <a:r>
              <a:rPr lang="zh-CN" altLang="en-US" sz="4232" b="1"/>
              <a:t>戴维斯</a:t>
            </a:r>
            <a:r>
              <a:rPr lang="en-US" altLang="zh-CN" sz="4232" b="1"/>
              <a:t>J</a:t>
            </a:r>
            <a:r>
              <a:rPr lang="zh-CN" altLang="en-US" sz="4232" b="1"/>
              <a:t>型曲线</a:t>
            </a:r>
          </a:p>
        </p:txBody>
      </p:sp>
      <p:sp>
        <p:nvSpPr>
          <p:cNvPr id="32771" name="Rectangle 3"/>
          <p:cNvSpPr>
            <a:spLocks noGrp="1" noChangeArrowheads="1"/>
          </p:cNvSpPr>
          <p:nvPr>
            <p:ph type="body" idx="1"/>
          </p:nvPr>
        </p:nvSpPr>
        <p:spPr>
          <a:xfrm>
            <a:off x="624418" y="1413184"/>
            <a:ext cx="10972801" cy="4923671"/>
          </a:xfrm>
        </p:spPr>
        <p:txBody>
          <a:bodyPr/>
          <a:lstStyle/>
          <a:p>
            <a:pPr>
              <a:lnSpc>
                <a:spcPct val="140000"/>
              </a:lnSpc>
            </a:pPr>
            <a:r>
              <a:rPr lang="zh-CN" altLang="en-US" sz="2751" b="1"/>
              <a:t>骚乱何时爆发？</a:t>
            </a:r>
          </a:p>
          <a:p>
            <a:pPr>
              <a:lnSpc>
                <a:spcPct val="140000"/>
              </a:lnSpc>
            </a:pPr>
            <a:r>
              <a:rPr lang="zh-CN" altLang="en-US" sz="2751" b="1"/>
              <a:t>当经历一段长时间的经济繁荣后，经济忽然出现下滑，人民的生活水准将持续下滑。</a:t>
            </a:r>
          </a:p>
          <a:p>
            <a:pPr>
              <a:lnSpc>
                <a:spcPct val="140000"/>
              </a:lnSpc>
            </a:pPr>
            <a:r>
              <a:rPr lang="zh-CN" altLang="en-US" sz="2751" b="1"/>
              <a:t>人民在经历了一个长时期的期望上升后，面对一个短时期的明显反转，期望与满意之间的距离迅速扩大。</a:t>
            </a:r>
          </a:p>
          <a:p>
            <a:pPr>
              <a:lnSpc>
                <a:spcPct val="140000"/>
              </a:lnSpc>
            </a:pPr>
            <a:r>
              <a:rPr lang="zh-CN" altLang="en-US" sz="2751" b="1"/>
              <a:t>当实际发展状态和人民期望之间的矛盾达到某一个极限变得无法忍受时，挫折就会被集中归结于政府，此时暴力革命就极有可能会爆发。</a:t>
            </a:r>
          </a:p>
        </p:txBody>
      </p:sp>
    </p:spTree>
    <p:extLst>
      <p:ext uri="{BB962C8B-B14F-4D97-AF65-F5344CB8AC3E}">
        <p14:creationId xmlns:p14="http://schemas.microsoft.com/office/powerpoint/2010/main" xmlns="" val="58884358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5441" y="365595"/>
            <a:ext cx="11048360" cy="1325360"/>
          </a:xfrm>
        </p:spPr>
        <p:txBody>
          <a:bodyPr/>
          <a:lstStyle/>
          <a:p>
            <a:r>
              <a:rPr lang="en-US" altLang="zh-CN" sz="4232" dirty="0">
                <a:solidFill>
                  <a:srgbClr val="FF0000"/>
                </a:solidFill>
                <a:latin typeface="黑体" pitchFamily="49" charset="-122"/>
                <a:ea typeface="黑体" pitchFamily="49" charset="-122"/>
              </a:rPr>
              <a:t>4.</a:t>
            </a:r>
            <a:r>
              <a:rPr lang="zh-CN" altLang="en-US" sz="4232" dirty="0">
                <a:solidFill>
                  <a:srgbClr val="FF0000"/>
                </a:solidFill>
                <a:latin typeface="黑体" pitchFamily="49" charset="-122"/>
                <a:ea typeface="黑体" pitchFamily="49" charset="-122"/>
              </a:rPr>
              <a:t>民生建设的指导思想和基本理念</a:t>
            </a:r>
            <a:r>
              <a:rPr lang="zh-CN" altLang="en-US" sz="4232" dirty="0">
                <a:latin typeface="Arial" pitchFamily="34" charset="0"/>
              </a:rPr>
              <a:t/>
            </a:r>
            <a:br>
              <a:rPr lang="zh-CN" altLang="en-US" sz="4232" dirty="0">
                <a:latin typeface="Arial" pitchFamily="34" charset="0"/>
              </a:rPr>
            </a:br>
            <a:r>
              <a:rPr lang="zh-CN" altLang="en-US" sz="2539" dirty="0"/>
              <a:t>人民对美好生活的向往就是我们的奋斗目标</a:t>
            </a:r>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36</a:t>
            </a:fld>
            <a:endParaRPr lang="en-US" altLang="zh-CN" sz="1799">
              <a:solidFill>
                <a:srgbClr val="000000"/>
              </a:solidFill>
              <a:ea typeface="宋体" pitchFamily="2" charset="-122"/>
            </a:endParaRPr>
          </a:p>
        </p:txBody>
      </p:sp>
      <p:pic>
        <p:nvPicPr>
          <p:cNvPr id="265218" name="Picture 2"/>
          <p:cNvPicPr>
            <a:picLocks noGrp="1" noChangeAspect="1" noChangeArrowheads="1"/>
          </p:cNvPicPr>
          <p:nvPr>
            <p:ph idx="1"/>
          </p:nvPr>
        </p:nvPicPr>
        <p:blipFill>
          <a:blip r:embed="rId2" cstate="print"/>
          <a:srcRect/>
          <a:stretch>
            <a:fillRect/>
          </a:stretch>
        </p:blipFill>
        <p:spPr bwMode="auto">
          <a:xfrm>
            <a:off x="1600698" y="1600403"/>
            <a:ext cx="9066797" cy="4920877"/>
          </a:xfrm>
          <a:prstGeom prst="rect">
            <a:avLst/>
          </a:prstGeom>
          <a:noFill/>
          <a:ln w="9525">
            <a:noFill/>
            <a:miter lim="800000"/>
            <a:headEnd/>
            <a:tailEnd/>
          </a:ln>
        </p:spPr>
      </p:pic>
    </p:spTree>
    <p:extLst>
      <p:ext uri="{BB962C8B-B14F-4D97-AF65-F5344CB8AC3E}">
        <p14:creationId xmlns:p14="http://schemas.microsoft.com/office/powerpoint/2010/main" xmlns="" val="134340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党的十八届五中全会</a:t>
            </a:r>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37</a:t>
            </a:fld>
            <a:endParaRPr lang="en-US" altLang="zh-CN" sz="1799">
              <a:solidFill>
                <a:srgbClr val="000000"/>
              </a:solidFill>
              <a:ea typeface="宋体" pitchFamily="2" charset="-122"/>
            </a:endParaRPr>
          </a:p>
        </p:txBody>
      </p:sp>
      <p:pic>
        <p:nvPicPr>
          <p:cNvPr id="266242" name="Picture 2"/>
          <p:cNvPicPr>
            <a:picLocks noGrp="1" noChangeAspect="1" noChangeArrowheads="1"/>
          </p:cNvPicPr>
          <p:nvPr>
            <p:ph idx="1"/>
          </p:nvPr>
        </p:nvPicPr>
        <p:blipFill>
          <a:blip r:embed="rId2" cstate="print"/>
          <a:srcRect/>
          <a:stretch>
            <a:fillRect/>
          </a:stretch>
        </p:blipFill>
        <p:spPr bwMode="auto">
          <a:xfrm>
            <a:off x="1219740" y="1295637"/>
            <a:ext cx="9447754" cy="5409601"/>
          </a:xfrm>
          <a:prstGeom prst="rect">
            <a:avLst/>
          </a:prstGeom>
          <a:noFill/>
          <a:ln w="9525">
            <a:noFill/>
            <a:miter lim="800000"/>
            <a:headEnd/>
            <a:tailEnd/>
          </a:ln>
        </p:spPr>
      </p:pic>
    </p:spTree>
    <p:extLst>
      <p:ext uri="{BB962C8B-B14F-4D97-AF65-F5344CB8AC3E}">
        <p14:creationId xmlns:p14="http://schemas.microsoft.com/office/powerpoint/2010/main" xmlns="" val="3937839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742EC43-7F4D-4F19-9F49-EC0FBC8434CE}" type="datetime1">
              <a:rPr lang="zh-CN" altLang="en-US"/>
              <a:pPr>
                <a:defRPr/>
              </a:pPr>
              <a:t>2020/6/23</a:t>
            </a:fld>
            <a:endParaRPr lang="en-US" altLang="zh-CN"/>
          </a:p>
        </p:txBody>
      </p:sp>
      <p:sp>
        <p:nvSpPr>
          <p:cNvPr id="43010" name="灯片编号占位符 5"/>
          <p:cNvSpPr>
            <a:spLocks noGrp="1"/>
          </p:cNvSpPr>
          <p:nvPr>
            <p:ph type="sldNum" sz="quarter" idx="12"/>
          </p:nvPr>
        </p:nvSpPr>
        <p:spPr>
          <a:noFill/>
          <a:ln>
            <a:miter lim="800000"/>
            <a:headEnd/>
            <a:tailEnd/>
          </a:ln>
        </p:spPr>
        <p:txBody>
          <a:bodyPr/>
          <a:lstStyle/>
          <a:p>
            <a:pPr>
              <a:buFont typeface="Arial" charset="0"/>
              <a:buNone/>
            </a:pPr>
            <a:fld id="{ECBA4038-5B63-47D5-8109-215EA6A604CD}" type="slidenum">
              <a:rPr lang="en-US" altLang="zh-CN" smtClean="0"/>
              <a:pPr>
                <a:buFont typeface="Arial" charset="0"/>
                <a:buNone/>
              </a:pPr>
              <a:t>38</a:t>
            </a:fld>
            <a:endParaRPr lang="en-US" altLang="zh-CN"/>
          </a:p>
        </p:txBody>
      </p:sp>
      <p:sp>
        <p:nvSpPr>
          <p:cNvPr id="9" name="Text Box 10"/>
          <p:cNvSpPr txBox="1">
            <a:spLocks noChangeArrowheads="1"/>
          </p:cNvSpPr>
          <p:nvPr/>
        </p:nvSpPr>
        <p:spPr bwMode="auto">
          <a:xfrm>
            <a:off x="838782" y="686104"/>
            <a:ext cx="10589469" cy="5230791"/>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dirty="0">
                <a:latin typeface="华文中宋"/>
                <a:ea typeface="华文中宋"/>
                <a:cs typeface="华文中宋"/>
              </a:rPr>
              <a:t>　十九大报告：</a:t>
            </a:r>
            <a:r>
              <a:rPr lang="zh-CN" altLang="en-US" sz="2963" dirty="0">
                <a:solidFill>
                  <a:srgbClr val="C00000"/>
                </a:solidFill>
                <a:latin typeface="华文新魏" pitchFamily="2" charset="-122"/>
                <a:ea typeface="华文新魏" pitchFamily="2" charset="-122"/>
              </a:rPr>
              <a:t>民生是人民幸福之基、社会和谐之本。</a:t>
            </a:r>
            <a:r>
              <a:rPr lang="zh-CN" altLang="en-US" sz="2963" dirty="0">
                <a:latin typeface="华文新魏" pitchFamily="2" charset="-122"/>
                <a:ea typeface="华文新魏" pitchFamily="2" charset="-122"/>
              </a:rPr>
              <a:t>带领人民群众创造幸福生活，要顺应人民群众对美好生活的向往，坚持以人民为中心的发展思想，以保障和改善民生为重点，发展各项社会事业。保障和改善民生是一项长期工作，没有终点站，只有连续不断的新起点。抓民生要抓住人民最关心最直接最现实的利益问题，抓住最需要关心的人群，一件事情接着一件事情办、一年接着一年干，锲而不舍向前走。</a:t>
            </a:r>
          </a:p>
          <a:p>
            <a:pPr eaLnBrk="0" hangingPunct="0">
              <a:lnSpc>
                <a:spcPct val="140000"/>
              </a:lnSpc>
              <a:spcBef>
                <a:spcPct val="20000"/>
              </a:spcBef>
            </a:pPr>
            <a:endParaRPr lang="zh-CN" altLang="en-US" sz="2539" dirty="0">
              <a:latin typeface="华文新魏" pitchFamily="2" charset="-122"/>
              <a:ea typeface="华文新魏" pitchFamily="2" charset="-122"/>
            </a:endParaRPr>
          </a:p>
        </p:txBody>
      </p:sp>
    </p:spTree>
    <p:extLst>
      <p:ext uri="{BB962C8B-B14F-4D97-AF65-F5344CB8AC3E}">
        <p14:creationId xmlns:p14="http://schemas.microsoft.com/office/powerpoint/2010/main" xmlns="" val="138844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bwMode="auto">
          <a:xfrm>
            <a:off x="305440" y="365043"/>
            <a:ext cx="11352544" cy="1325363"/>
          </a:xfrm>
          <a:noFill/>
          <a:ln>
            <a:miter lim="800000"/>
            <a:headEnd/>
            <a:tailEnd/>
          </a:ln>
        </p:spPr>
        <p:txBody>
          <a:bodyPr vert="horz" wrap="square" lIns="96757" tIns="48378" rIns="96757" bIns="48378" numCol="1" rtlCol="0" anchor="t" anchorCtr="0" compatLnSpc="1">
            <a:prstTxWarp prst="textNoShape">
              <a:avLst/>
            </a:prstTxWarp>
            <a:normAutofit/>
          </a:bodyPr>
          <a:lstStyle/>
          <a:p>
            <a:endParaRPr lang="zh-CN" altLang="en-US" dirty="0"/>
          </a:p>
        </p:txBody>
      </p:sp>
      <p:sp>
        <p:nvSpPr>
          <p:cNvPr id="44034" name="灯片编号占位符 3"/>
          <p:cNvSpPr>
            <a:spLocks noGrp="1"/>
          </p:cNvSpPr>
          <p:nvPr>
            <p:ph type="sldNum" sz="quarter" idx="12"/>
          </p:nvPr>
        </p:nvSpPr>
        <p:spPr>
          <a:noFill/>
          <a:ln>
            <a:miter lim="800000"/>
            <a:headEnd/>
            <a:tailEnd/>
          </a:ln>
        </p:spPr>
        <p:txBody>
          <a:bodyPr/>
          <a:lstStyle/>
          <a:p>
            <a:pPr>
              <a:buFont typeface="Arial" charset="0"/>
              <a:buNone/>
            </a:pPr>
            <a:fld id="{14269BE5-63E4-4086-9C76-76AABC0141BC}" type="slidenum">
              <a:rPr lang="zh-CN" altLang="en-US" smtClean="0"/>
              <a:pPr>
                <a:buFont typeface="Arial" charset="0"/>
                <a:buNone/>
              </a:pPr>
              <a:t>39</a:t>
            </a:fld>
            <a:endParaRPr lang="en-US" altLang="zh-CN" sz="1799">
              <a:solidFill>
                <a:srgbClr val="000000"/>
              </a:solidFill>
              <a:ea typeface="宋体" pitchFamily="2" charset="-122"/>
            </a:endParaRPr>
          </a:p>
        </p:txBody>
      </p:sp>
      <p:pic>
        <p:nvPicPr>
          <p:cNvPr id="44035" name="Picture 2" descr="http://china.eastday.com/images/thumbnailimg/month_1505/201505021024166524.jpg"/>
          <p:cNvPicPr>
            <a:picLocks noChangeAspect="1" noChangeArrowheads="1"/>
          </p:cNvPicPr>
          <p:nvPr/>
        </p:nvPicPr>
        <p:blipFill>
          <a:blip r:embed="rId2" cstate="print"/>
          <a:srcRect/>
          <a:stretch>
            <a:fillRect/>
          </a:stretch>
        </p:blipFill>
        <p:spPr bwMode="auto">
          <a:xfrm>
            <a:off x="1333763" y="1765997"/>
            <a:ext cx="5039405" cy="3552780"/>
          </a:xfrm>
          <a:prstGeom prst="rect">
            <a:avLst/>
          </a:prstGeom>
          <a:noFill/>
          <a:ln w="9525">
            <a:noFill/>
            <a:miter lim="800000"/>
            <a:headEnd/>
            <a:tailEnd/>
          </a:ln>
        </p:spPr>
      </p:pic>
      <p:sp>
        <p:nvSpPr>
          <p:cNvPr id="6" name="矩形 5"/>
          <p:cNvSpPr>
            <a:spLocks noChangeArrowheads="1"/>
          </p:cNvSpPr>
          <p:nvPr/>
        </p:nvSpPr>
        <p:spPr bwMode="auto">
          <a:xfrm>
            <a:off x="2694402" y="5545551"/>
            <a:ext cx="7316426" cy="483081"/>
          </a:xfrm>
          <a:prstGeom prst="rect">
            <a:avLst/>
          </a:prstGeom>
          <a:noFill/>
          <a:ln w="9525">
            <a:noFill/>
            <a:miter lim="800000"/>
            <a:headEnd/>
            <a:tailEnd/>
          </a:ln>
        </p:spPr>
        <p:txBody>
          <a:bodyPr wrap="none">
            <a:spAutoFit/>
          </a:bodyPr>
          <a:lstStyle/>
          <a:p>
            <a:r>
              <a:rPr lang="zh-CN" altLang="en-US" sz="2539" dirty="0">
                <a:hlinkClick r:id="rId3" action="ppaction://hlinkfile"/>
              </a:rPr>
              <a:t>习近平</a:t>
            </a:r>
            <a:r>
              <a:rPr lang="en-US" altLang="zh-CN" sz="2539" dirty="0">
                <a:hlinkClick r:id="rId3" action="ppaction://hlinkfile"/>
              </a:rPr>
              <a:t>-</a:t>
            </a:r>
            <a:r>
              <a:rPr lang="zh-CN" altLang="en-US" sz="2539" dirty="0">
                <a:hlinkClick r:id="rId3" action="ppaction://hlinkfile"/>
              </a:rPr>
              <a:t>我们必须始终坚持人民立场</a:t>
            </a:r>
            <a:r>
              <a:rPr lang="en-US" altLang="zh-CN" sz="2539" dirty="0">
                <a:hlinkClick r:id="rId3" action="ppaction://hlinkfile"/>
              </a:rPr>
              <a:t>_</a:t>
            </a:r>
            <a:r>
              <a:rPr lang="zh-CN" altLang="en-US" sz="2539" dirty="0">
                <a:hlinkClick r:id="rId3" action="ppaction://hlinkfile"/>
              </a:rPr>
              <a:t>倾听人民呼声</a:t>
            </a:r>
            <a:endParaRPr lang="zh-CN" altLang="en-US" sz="2539" dirty="0"/>
          </a:p>
        </p:txBody>
      </p:sp>
      <p:sp>
        <p:nvSpPr>
          <p:cNvPr id="7" name="Text Box 2"/>
          <p:cNvSpPr txBox="1">
            <a:spLocks noChangeArrowheads="1"/>
          </p:cNvSpPr>
          <p:nvPr/>
        </p:nvSpPr>
        <p:spPr bwMode="auto">
          <a:xfrm>
            <a:off x="6473956" y="1841588"/>
            <a:ext cx="5215784" cy="3390608"/>
          </a:xfrm>
          <a:prstGeom prst="rect">
            <a:avLst/>
          </a:prstGeom>
          <a:blipFill dpi="0" rotWithShape="1">
            <a:blip r:embed="rId4" cstate="print"/>
            <a:srcRect/>
            <a:tile tx="0" ty="0" sx="100000" sy="100000" flip="none" algn="tl"/>
          </a:blipFill>
          <a:ln w="57150" cmpd="thinThick">
            <a:solidFill>
              <a:srgbClr val="808080"/>
            </a:solidFill>
            <a:miter lim="800000"/>
          </a:ln>
          <a:effectLst/>
        </p:spPr>
        <p:txBody>
          <a:bodyPr>
            <a:spAutoFit/>
          </a:bodyPr>
          <a:lstStyle/>
          <a:p>
            <a:pPr defTabSz="913103" eaLnBrk="0" hangingPunct="0">
              <a:lnSpc>
                <a:spcPct val="120000"/>
              </a:lnSpc>
              <a:spcBef>
                <a:spcPct val="20000"/>
              </a:spcBef>
              <a:defRPr/>
            </a:pPr>
            <a:r>
              <a:rPr lang="zh-CN" altLang="en-US" sz="2539" noProof="1">
                <a:effectLst>
                  <a:outerShdw blurRad="38100" dist="38100" dir="2700000">
                    <a:srgbClr val="C0C0C0"/>
                  </a:outerShdw>
                </a:effectLst>
                <a:latin typeface="黑体" panose="02010609060101010101" pitchFamily="49" charset="-122"/>
                <a:ea typeface="黑体" panose="02010609060101010101" pitchFamily="49" charset="-122"/>
                <a:sym typeface="+mn-ea"/>
              </a:rPr>
              <a:t>   </a:t>
            </a:r>
            <a:r>
              <a:rPr lang="zh-CN" altLang="en-US" sz="2539" noProof="1">
                <a:effectLst>
                  <a:outerShdw blurRad="38100" dist="38100" dir="2700000">
                    <a:srgbClr val="C0C0C0"/>
                  </a:outerShdw>
                </a:effectLst>
                <a:latin typeface="仿宋" pitchFamily="49" charset="-122"/>
                <a:ea typeface="仿宋" pitchFamily="49" charset="-122"/>
                <a:sym typeface="+mn-ea"/>
              </a:rPr>
              <a:t>“带领人民创造美好生活，是我们党始终不渝的奋斗目标。必须始终把人民利益摆在至高无上的地位，让改革发展成果更多更公平惠及全体人民，朝着实现全体人民共同富裕不断迈进。”</a:t>
            </a:r>
            <a:endParaRPr lang="en-US" altLang="zh-CN" sz="2539" noProof="1">
              <a:effectLst>
                <a:outerShdw blurRad="38100" dist="38100" dir="2700000">
                  <a:srgbClr val="C0C0C0"/>
                </a:outerShdw>
              </a:effectLst>
              <a:latin typeface="仿宋" pitchFamily="49" charset="-122"/>
              <a:ea typeface="仿宋" pitchFamily="49" charset="-122"/>
              <a:sym typeface="+mn-ea"/>
            </a:endParaRPr>
          </a:p>
          <a:p>
            <a:pPr defTabSz="913103" eaLnBrk="0" hangingPunct="0">
              <a:lnSpc>
                <a:spcPct val="120000"/>
              </a:lnSpc>
              <a:spcBef>
                <a:spcPct val="20000"/>
              </a:spcBef>
              <a:defRPr/>
            </a:pPr>
            <a:r>
              <a:rPr lang="en-US" altLang="zh-CN" sz="2539" noProof="1">
                <a:effectLst>
                  <a:outerShdw blurRad="38100" dist="38100" dir="2700000">
                    <a:srgbClr val="C0C0C0"/>
                  </a:outerShdw>
                </a:effectLst>
                <a:latin typeface="仿宋" pitchFamily="49" charset="-122"/>
                <a:ea typeface="仿宋" pitchFamily="49" charset="-122"/>
                <a:sym typeface="+mn-ea"/>
              </a:rPr>
              <a:t>            ——</a:t>
            </a:r>
            <a:r>
              <a:rPr lang="zh-CN" altLang="en-US" sz="2539" noProof="1">
                <a:effectLst>
                  <a:outerShdw blurRad="38100" dist="38100" dir="2700000">
                    <a:srgbClr val="C0C0C0"/>
                  </a:outerShdw>
                </a:effectLst>
                <a:latin typeface="仿宋" pitchFamily="49" charset="-122"/>
                <a:ea typeface="仿宋" pitchFamily="49" charset="-122"/>
                <a:sym typeface="+mn-ea"/>
              </a:rPr>
              <a:t>十九大报告</a:t>
            </a:r>
          </a:p>
        </p:txBody>
      </p:sp>
    </p:spTree>
    <p:extLst>
      <p:ext uri="{BB962C8B-B14F-4D97-AF65-F5344CB8AC3E}">
        <p14:creationId xmlns:p14="http://schemas.microsoft.com/office/powerpoint/2010/main" xmlns="" val="203249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0800000" flipH="1">
            <a:off x="1991544" y="1700809"/>
            <a:ext cx="1080120" cy="672076"/>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3" name="直角三角形 2"/>
          <p:cNvSpPr/>
          <p:nvPr/>
        </p:nvSpPr>
        <p:spPr>
          <a:xfrm rot="16200000">
            <a:off x="9366050" y="1983158"/>
            <a:ext cx="722084" cy="925477"/>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矩形 3"/>
          <p:cNvSpPr/>
          <p:nvPr/>
        </p:nvSpPr>
        <p:spPr>
          <a:xfrm>
            <a:off x="2063556" y="1796822"/>
            <a:ext cx="8064895" cy="960107"/>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5" name="文本框 11"/>
          <p:cNvSpPr txBox="1"/>
          <p:nvPr/>
        </p:nvSpPr>
        <p:spPr>
          <a:xfrm>
            <a:off x="2063552" y="1796820"/>
            <a:ext cx="8064896" cy="1119707"/>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en-US" b="1" dirty="0">
                <a:latin typeface="楷体" panose="02010609060101010101" pitchFamily="49" charset="-122"/>
                <a:ea typeface="楷体" panose="02010609060101010101" pitchFamily="49" charset="-122"/>
              </a:rPr>
              <a:t>民生是人民幸福之基，社会和谐之本。带领人民群众创造幸福生活，要顺应人民群众对美好生活的向往，坚持以人民为中心的发展思想，以保障和改善民生为重点，发展社会事业</a:t>
            </a:r>
            <a:r>
              <a:rPr lang="zh-CN" altLang="zh-CN" b="1" dirty="0">
                <a:latin typeface="楷体" panose="02010609060101010101" pitchFamily="49" charset="-122"/>
                <a:ea typeface="楷体" panose="02010609060101010101" pitchFamily="49" charset="-122"/>
              </a:rPr>
              <a:t>。</a:t>
            </a:r>
          </a:p>
        </p:txBody>
      </p:sp>
      <p:sp>
        <p:nvSpPr>
          <p:cNvPr id="6" name="矩形 5"/>
          <p:cNvSpPr/>
          <p:nvPr/>
        </p:nvSpPr>
        <p:spPr>
          <a:xfrm>
            <a:off x="4040024" y="1004683"/>
            <a:ext cx="5007864" cy="514926"/>
          </a:xfrm>
          <a:prstGeom prst="rect">
            <a:avLst/>
          </a:prstGeom>
        </p:spPr>
        <p:txBody>
          <a:bodyPr wrap="none" lIns="98466" tIns="49233" rIns="98466" bIns="49233">
            <a:spAutoFit/>
          </a:bodyPr>
          <a:lstStyle/>
          <a:p>
            <a:r>
              <a:rPr lang="zh-CN" altLang="en-US" sz="2600" b="1" dirty="0">
                <a:solidFill>
                  <a:srgbClr val="0000FF"/>
                </a:solidFill>
                <a:latin typeface="微软雅黑" panose="020B0503020204020204" pitchFamily="34" charset="-122"/>
                <a:ea typeface="微软雅黑" panose="020B0503020204020204" pitchFamily="34" charset="-122"/>
              </a:rPr>
              <a:t>（一）</a:t>
            </a:r>
            <a:r>
              <a:rPr lang="zh-CN" altLang="en-US" sz="2700" b="1" dirty="0">
                <a:solidFill>
                  <a:srgbClr val="0000FF"/>
                </a:solidFill>
                <a:latin typeface="微软雅黑" panose="020B0503020204020204" pitchFamily="34" charset="-122"/>
                <a:ea typeface="微软雅黑" panose="020B0503020204020204" pitchFamily="34" charset="-122"/>
              </a:rPr>
              <a:t>提高保障和改善民生水平</a:t>
            </a:r>
            <a:endParaRPr lang="en-US" altLang="zh-CN" sz="2600" b="1" dirty="0">
              <a:solidFill>
                <a:srgbClr val="0000FF"/>
              </a:solidFill>
              <a:latin typeface="微软雅黑" panose="020B0503020204020204" pitchFamily="34" charset="-122"/>
              <a:ea typeface="微软雅黑" panose="020B0503020204020204" pitchFamily="34" charset="-122"/>
            </a:endParaRPr>
          </a:p>
        </p:txBody>
      </p:sp>
      <p:pic>
        <p:nvPicPr>
          <p:cNvPr id="123906" name="Picture 2" descr="http://cdn.k618img.cn/news.k618.cn/society/201710/W020171024542646676778.png"/>
          <p:cNvPicPr>
            <a:picLocks noChangeAspect="1" noChangeArrowheads="1"/>
          </p:cNvPicPr>
          <p:nvPr/>
        </p:nvPicPr>
        <p:blipFill>
          <a:blip r:embed="rId2" cstate="print"/>
          <a:srcRect/>
          <a:stretch>
            <a:fillRect/>
          </a:stretch>
        </p:blipFill>
        <p:spPr bwMode="auto">
          <a:xfrm>
            <a:off x="3287689" y="2924945"/>
            <a:ext cx="5329465" cy="3454869"/>
          </a:xfrm>
          <a:prstGeom prst="rect">
            <a:avLst/>
          </a:prstGeom>
          <a:noFill/>
        </p:spPr>
      </p:pic>
      <p:pic>
        <p:nvPicPr>
          <p:cNvPr id="8" name="图片 7"/>
          <p:cNvPicPr>
            <a:picLocks noChangeAspect="1"/>
          </p:cNvPicPr>
          <p:nvPr/>
        </p:nvPicPr>
        <p:blipFill>
          <a:blip r:embed="rId3" cstate="print">
            <a:extLst>
              <a:ext uri="{BEBA8EAE-BF5A-486C-A8C5-ECC9F3942E4B}">
                <a14:imgProps xmlns:a14="http://schemas.microsoft.com/office/drawing/2010/main" xmlns="">
                  <a14:imgLayer r:embed="rId4">
                    <a14:imgEffect>
                      <a14:colorTemperature colorTemp="6483"/>
                    </a14:imgEffect>
                    <a14:imgEffect>
                      <a14:saturation sat="109000"/>
                    </a14:imgEffect>
                  </a14:imgLayer>
                </a14:imgProps>
              </a:ext>
              <a:ext uri="{28A0092B-C50C-407E-A947-70E740481C1C}">
                <a14:useLocalDpi xmlns:a14="http://schemas.microsoft.com/office/drawing/2010/main" xmlns="" val="0"/>
              </a:ext>
            </a:extLst>
          </a:blip>
          <a:stretch>
            <a:fillRect/>
          </a:stretch>
        </p:blipFill>
        <p:spPr>
          <a:xfrm>
            <a:off x="1524000" y="6128793"/>
            <a:ext cx="9144001" cy="729208"/>
          </a:xfrm>
          <a:prstGeom prst="rect">
            <a:avLst/>
          </a:prstGeom>
        </p:spPr>
      </p:pic>
    </p:spTree>
    <p:extLst>
      <p:ext uri="{BB962C8B-B14F-4D97-AF65-F5344CB8AC3E}">
        <p14:creationId xmlns:p14="http://schemas.microsoft.com/office/powerpoint/2010/main" xmlns="" val="20905453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par>
                          <p:cTn id="10" fill="hold">
                            <p:stCondLst>
                              <p:cond delay="3199"/>
                            </p:stCondLst>
                            <p:childTnLst>
                              <p:par>
                                <p:cTn id="11" presetID="4" presetClass="entr" presetSubtype="16" fill="hold" nodeType="afterEffect">
                                  <p:stCondLst>
                                    <p:cond delay="0"/>
                                  </p:stCondLst>
                                  <p:childTnLst>
                                    <p:set>
                                      <p:cBhvr>
                                        <p:cTn id="12" dur="1" fill="hold">
                                          <p:stCondLst>
                                            <p:cond delay="0"/>
                                          </p:stCondLst>
                                        </p:cTn>
                                        <p:tgtEl>
                                          <p:spTgt spid="123906"/>
                                        </p:tgtEl>
                                        <p:attrNameLst>
                                          <p:attrName>style.visibility</p:attrName>
                                        </p:attrNameLst>
                                      </p:cBhvr>
                                      <p:to>
                                        <p:strVal val="visible"/>
                                      </p:to>
                                    </p:set>
                                    <p:animEffect transition="in" filter="box(in)">
                                      <p:cBhvr>
                                        <p:cTn id="13" dur="500"/>
                                        <p:tgtEl>
                                          <p:spTgt spid="123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40</a:t>
            </a:fld>
            <a:endParaRPr lang="en-US" altLang="zh-CN" sz="1799">
              <a:solidFill>
                <a:srgbClr val="000000"/>
              </a:solidFill>
              <a:ea typeface="宋体" pitchFamily="2" charset="-122"/>
            </a:endParaRPr>
          </a:p>
        </p:txBody>
      </p:sp>
      <p:pic>
        <p:nvPicPr>
          <p:cNvPr id="267266" name="Picture 2"/>
          <p:cNvPicPr>
            <a:picLocks noGrp="1" noChangeAspect="1" noChangeArrowheads="1"/>
          </p:cNvPicPr>
          <p:nvPr>
            <p:ph idx="1"/>
          </p:nvPr>
        </p:nvPicPr>
        <p:blipFill>
          <a:blip r:embed="rId2" cstate="print"/>
          <a:srcRect/>
          <a:stretch>
            <a:fillRect/>
          </a:stretch>
        </p:blipFill>
        <p:spPr bwMode="auto">
          <a:xfrm>
            <a:off x="229249" y="525"/>
            <a:ext cx="11683260" cy="6856950"/>
          </a:xfrm>
          <a:prstGeom prst="rect">
            <a:avLst/>
          </a:prstGeom>
          <a:noFill/>
          <a:ln w="9525">
            <a:noFill/>
            <a:miter lim="800000"/>
            <a:headEnd/>
            <a:tailEnd/>
          </a:ln>
        </p:spPr>
      </p:pic>
    </p:spTree>
    <p:extLst>
      <p:ext uri="{BB962C8B-B14F-4D97-AF65-F5344CB8AC3E}">
        <p14:creationId xmlns:p14="http://schemas.microsoft.com/office/powerpoint/2010/main" xmlns="" val="3351753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41</a:t>
            </a:fld>
            <a:endParaRPr lang="en-US" altLang="zh-CN" sz="1799">
              <a:solidFill>
                <a:srgbClr val="000000"/>
              </a:solidFill>
              <a:ea typeface="宋体" pitchFamily="2" charset="-122"/>
            </a:endParaRPr>
          </a:p>
        </p:txBody>
      </p:sp>
      <p:pic>
        <p:nvPicPr>
          <p:cNvPr id="256002" name="Picture 2"/>
          <p:cNvPicPr>
            <a:picLocks noGrp="1" noChangeAspect="1" noChangeArrowheads="1"/>
          </p:cNvPicPr>
          <p:nvPr>
            <p:ph idx="1"/>
          </p:nvPr>
        </p:nvPicPr>
        <p:blipFill>
          <a:blip r:embed="rId2" cstate="print"/>
          <a:srcRect/>
          <a:stretch>
            <a:fillRect/>
          </a:stretch>
        </p:blipFill>
        <p:spPr bwMode="auto">
          <a:xfrm>
            <a:off x="1" y="152763"/>
            <a:ext cx="12189878" cy="6857241"/>
          </a:xfrm>
          <a:prstGeom prst="rect">
            <a:avLst/>
          </a:prstGeom>
          <a:noFill/>
          <a:ln w="9525">
            <a:noFill/>
            <a:miter lim="800000"/>
            <a:headEnd/>
            <a:tailEnd/>
          </a:ln>
        </p:spPr>
      </p:pic>
    </p:spTree>
    <p:extLst>
      <p:ext uri="{BB962C8B-B14F-4D97-AF65-F5344CB8AC3E}">
        <p14:creationId xmlns:p14="http://schemas.microsoft.com/office/powerpoint/2010/main" xmlns="" val="439136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1026"/>
          <p:cNvSpPr>
            <a:spLocks noChangeArrowheads="1"/>
          </p:cNvSpPr>
          <p:nvPr/>
        </p:nvSpPr>
        <p:spPr bwMode="auto">
          <a:xfrm>
            <a:off x="431800" y="1197318"/>
            <a:ext cx="11186585" cy="4669812"/>
          </a:xfrm>
          <a:prstGeom prst="bevel">
            <a:avLst>
              <a:gd name="adj" fmla="val 8593"/>
            </a:avLst>
          </a:prstGeom>
          <a:solidFill>
            <a:srgbClr val="3366FF"/>
          </a:solidFill>
          <a:ln w="9525">
            <a:noFill/>
            <a:miter lim="800000"/>
            <a:headEnd/>
            <a:tailEnd/>
          </a:ln>
          <a:effectLst>
            <a:outerShdw dist="143684" dir="2700000" algn="ctr" rotWithShape="0">
              <a:srgbClr val="808080"/>
            </a:outerShdw>
          </a:effectLst>
        </p:spPr>
        <p:txBody>
          <a:bodyPr wrap="none" anchor="ctr"/>
          <a:lstStyle/>
          <a:p>
            <a:pPr algn="ctr" eaLnBrk="1" hangingPunct="1">
              <a:spcBef>
                <a:spcPct val="20000"/>
              </a:spcBef>
              <a:defRPr/>
            </a:pPr>
            <a:r>
              <a:rPr lang="en-US" altLang="zh-CN" sz="3809" dirty="0">
                <a:solidFill>
                  <a:srgbClr val="FFFF00"/>
                </a:solidFill>
                <a:latin typeface="Arial" charset="0"/>
                <a:ea typeface="黑体" pitchFamily="49" charset="-122"/>
              </a:rPr>
              <a:t>5.</a:t>
            </a:r>
            <a:r>
              <a:rPr lang="zh-CN" altLang="en-US" sz="3809" dirty="0">
                <a:solidFill>
                  <a:srgbClr val="FFFF00"/>
                </a:solidFill>
                <a:latin typeface="Arial" charset="0"/>
                <a:ea typeface="黑体" pitchFamily="49" charset="-122"/>
              </a:rPr>
              <a:t>十九大报告精神重要举措</a:t>
            </a:r>
            <a:endParaRPr lang="en-US" altLang="zh-CN" sz="3809" dirty="0">
              <a:solidFill>
                <a:srgbClr val="FFFF00"/>
              </a:solidFill>
              <a:latin typeface="Arial" charset="0"/>
              <a:ea typeface="黑体" pitchFamily="49" charset="-122"/>
            </a:endParaRPr>
          </a:p>
          <a:p>
            <a:pPr algn="ctr" eaLnBrk="1" hangingPunct="1">
              <a:spcBef>
                <a:spcPct val="20000"/>
              </a:spcBef>
              <a:defRPr/>
            </a:pPr>
            <a:r>
              <a:rPr lang="zh-CN" altLang="en-US" sz="3809" dirty="0">
                <a:solidFill>
                  <a:srgbClr val="FFFF00"/>
                </a:solidFill>
                <a:latin typeface="Arial" charset="0"/>
                <a:ea typeface="黑体" pitchFamily="49" charset="-122"/>
              </a:rPr>
              <a:t>和十三五期间民生建设的</a:t>
            </a:r>
            <a:r>
              <a:rPr lang="en-US" altLang="zh-CN" sz="3809" dirty="0">
                <a:solidFill>
                  <a:srgbClr val="FFFF00"/>
                </a:solidFill>
                <a:latin typeface="Arial" charset="0"/>
                <a:ea typeface="黑体" pitchFamily="49" charset="-122"/>
              </a:rPr>
              <a:t>主</a:t>
            </a:r>
            <a:r>
              <a:rPr lang="zh-CN" altLang="en-US" sz="3809" dirty="0">
                <a:solidFill>
                  <a:srgbClr val="FFFF00"/>
                </a:solidFill>
                <a:latin typeface="Arial" charset="0"/>
                <a:ea typeface="黑体" pitchFamily="49" charset="-122"/>
              </a:rPr>
              <a:t>要举措 </a:t>
            </a:r>
          </a:p>
        </p:txBody>
      </p:sp>
    </p:spTree>
    <p:extLst>
      <p:ext uri="{BB962C8B-B14F-4D97-AF65-F5344CB8AC3E}">
        <p14:creationId xmlns:p14="http://schemas.microsoft.com/office/powerpoint/2010/main" xmlns="" val="1608187139"/>
      </p:ext>
    </p:extLst>
  </p:cSld>
  <p:clrMapOvr>
    <a:masterClrMapping/>
  </p:clrMapOvr>
  <p:transition spd="med">
    <p:split orient="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43</a:t>
            </a:fld>
            <a:endParaRPr lang="en-US" altLang="zh-CN" sz="1799">
              <a:solidFill>
                <a:srgbClr val="000000"/>
              </a:solidFill>
              <a:ea typeface="宋体" pitchFamily="2" charset="-122"/>
            </a:endParaRPr>
          </a:p>
        </p:txBody>
      </p:sp>
      <p:pic>
        <p:nvPicPr>
          <p:cNvPr id="257026" name="Picture 2"/>
          <p:cNvPicPr>
            <a:picLocks noGrp="1" noChangeAspect="1" noChangeArrowheads="1"/>
          </p:cNvPicPr>
          <p:nvPr>
            <p:ph idx="1"/>
          </p:nvPr>
        </p:nvPicPr>
        <p:blipFill>
          <a:blip r:embed="rId2" cstate="print"/>
          <a:srcRect/>
          <a:stretch>
            <a:fillRect/>
          </a:stretch>
        </p:blipFill>
        <p:spPr bwMode="auto">
          <a:xfrm>
            <a:off x="153057" y="526"/>
            <a:ext cx="11728195" cy="6476137"/>
          </a:xfrm>
          <a:prstGeom prst="rect">
            <a:avLst/>
          </a:prstGeom>
          <a:noFill/>
          <a:ln w="9525">
            <a:noFill/>
            <a:miter lim="800000"/>
            <a:headEnd/>
            <a:tailEnd/>
          </a:ln>
        </p:spPr>
      </p:pic>
    </p:spTree>
    <p:extLst>
      <p:ext uri="{BB962C8B-B14F-4D97-AF65-F5344CB8AC3E}">
        <p14:creationId xmlns:p14="http://schemas.microsoft.com/office/powerpoint/2010/main" xmlns="" val="669322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44</a:t>
            </a:fld>
            <a:endParaRPr lang="en-US" altLang="zh-CN" sz="1799">
              <a:solidFill>
                <a:srgbClr val="000000"/>
              </a:solidFill>
              <a:ea typeface="宋体" pitchFamily="2" charset="-122"/>
            </a:endParaRPr>
          </a:p>
        </p:txBody>
      </p:sp>
      <p:pic>
        <p:nvPicPr>
          <p:cNvPr id="258050" name="Picture 2"/>
          <p:cNvPicPr>
            <a:picLocks noGrp="1" noChangeAspect="1" noChangeArrowheads="1"/>
          </p:cNvPicPr>
          <p:nvPr>
            <p:ph idx="1"/>
          </p:nvPr>
        </p:nvPicPr>
        <p:blipFill>
          <a:blip r:embed="rId2" cstate="print"/>
          <a:srcRect/>
          <a:stretch>
            <a:fillRect/>
          </a:stretch>
        </p:blipFill>
        <p:spPr bwMode="auto">
          <a:xfrm>
            <a:off x="0" y="525"/>
            <a:ext cx="12191392" cy="6856950"/>
          </a:xfrm>
          <a:prstGeom prst="rect">
            <a:avLst/>
          </a:prstGeom>
          <a:noFill/>
          <a:ln w="9525">
            <a:noFill/>
            <a:miter lim="800000"/>
            <a:headEnd/>
            <a:tailEnd/>
          </a:ln>
        </p:spPr>
      </p:pic>
    </p:spTree>
    <p:extLst>
      <p:ext uri="{BB962C8B-B14F-4D97-AF65-F5344CB8AC3E}">
        <p14:creationId xmlns:p14="http://schemas.microsoft.com/office/powerpoint/2010/main" xmlns="" val="4214297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45</a:t>
            </a:fld>
            <a:endParaRPr lang="en-US" altLang="zh-CN" sz="1799">
              <a:solidFill>
                <a:srgbClr val="000000"/>
              </a:solidFill>
              <a:ea typeface="宋体" pitchFamily="2" charset="-122"/>
            </a:endParaRPr>
          </a:p>
        </p:txBody>
      </p:sp>
      <p:pic>
        <p:nvPicPr>
          <p:cNvPr id="259074" name="Picture 2"/>
          <p:cNvPicPr>
            <a:picLocks noGrp="1" noChangeAspect="1" noChangeArrowheads="1"/>
          </p:cNvPicPr>
          <p:nvPr>
            <p:ph idx="1"/>
          </p:nvPr>
        </p:nvPicPr>
        <p:blipFill>
          <a:blip r:embed="rId2" cstate="print"/>
          <a:srcRect/>
          <a:stretch>
            <a:fillRect/>
          </a:stretch>
        </p:blipFill>
        <p:spPr bwMode="auto">
          <a:xfrm>
            <a:off x="0" y="525"/>
            <a:ext cx="12071808" cy="6628520"/>
          </a:xfrm>
          <a:prstGeom prst="rect">
            <a:avLst/>
          </a:prstGeom>
          <a:noFill/>
          <a:ln w="9525">
            <a:noFill/>
            <a:miter lim="800000"/>
            <a:headEnd/>
            <a:tailEnd/>
          </a:ln>
        </p:spPr>
      </p:pic>
    </p:spTree>
    <p:extLst>
      <p:ext uri="{BB962C8B-B14F-4D97-AF65-F5344CB8AC3E}">
        <p14:creationId xmlns:p14="http://schemas.microsoft.com/office/powerpoint/2010/main" xmlns="" val="3632770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46</a:t>
            </a:fld>
            <a:endParaRPr lang="en-US" altLang="zh-CN" sz="1799">
              <a:solidFill>
                <a:srgbClr val="000000"/>
              </a:solidFill>
              <a:ea typeface="宋体" pitchFamily="2" charset="-122"/>
            </a:endParaRPr>
          </a:p>
        </p:txBody>
      </p:sp>
      <p:pic>
        <p:nvPicPr>
          <p:cNvPr id="260098" name="Picture 2"/>
          <p:cNvPicPr>
            <a:picLocks noGrp="1" noChangeAspect="1" noChangeArrowheads="1"/>
          </p:cNvPicPr>
          <p:nvPr>
            <p:ph idx="1"/>
          </p:nvPr>
        </p:nvPicPr>
        <p:blipFill>
          <a:blip r:embed="rId2" cstate="print"/>
          <a:srcRect/>
          <a:stretch>
            <a:fillRect/>
          </a:stretch>
        </p:blipFill>
        <p:spPr bwMode="auto">
          <a:xfrm>
            <a:off x="305440" y="152763"/>
            <a:ext cx="11352544" cy="6487167"/>
          </a:xfrm>
          <a:prstGeom prst="rect">
            <a:avLst/>
          </a:prstGeom>
          <a:noFill/>
          <a:ln w="9525">
            <a:noFill/>
            <a:miter lim="800000"/>
            <a:headEnd/>
            <a:tailEnd/>
          </a:ln>
        </p:spPr>
      </p:pic>
    </p:spTree>
    <p:extLst>
      <p:ext uri="{BB962C8B-B14F-4D97-AF65-F5344CB8AC3E}">
        <p14:creationId xmlns:p14="http://schemas.microsoft.com/office/powerpoint/2010/main" xmlns="" val="1460015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47</a:t>
            </a:fld>
            <a:endParaRPr lang="en-US" altLang="zh-CN" sz="1799">
              <a:solidFill>
                <a:srgbClr val="000000"/>
              </a:solidFill>
              <a:ea typeface="宋体" pitchFamily="2" charset="-122"/>
            </a:endParaRPr>
          </a:p>
        </p:txBody>
      </p:sp>
      <p:pic>
        <p:nvPicPr>
          <p:cNvPr id="261122" name="Picture 2"/>
          <p:cNvPicPr>
            <a:picLocks noGrp="1" noChangeAspect="1" noChangeArrowheads="1"/>
          </p:cNvPicPr>
          <p:nvPr>
            <p:ph idx="1"/>
          </p:nvPr>
        </p:nvPicPr>
        <p:blipFill>
          <a:blip r:embed="rId2" cstate="print"/>
          <a:srcRect/>
          <a:stretch>
            <a:fillRect/>
          </a:stretch>
        </p:blipFill>
        <p:spPr bwMode="auto">
          <a:xfrm>
            <a:off x="229249" y="228954"/>
            <a:ext cx="11428735" cy="6281654"/>
          </a:xfrm>
          <a:prstGeom prst="rect">
            <a:avLst/>
          </a:prstGeom>
          <a:noFill/>
          <a:ln w="9525">
            <a:noFill/>
            <a:miter lim="800000"/>
            <a:headEnd/>
            <a:tailEnd/>
          </a:ln>
        </p:spPr>
      </p:pic>
    </p:spTree>
    <p:extLst>
      <p:ext uri="{BB962C8B-B14F-4D97-AF65-F5344CB8AC3E}">
        <p14:creationId xmlns:p14="http://schemas.microsoft.com/office/powerpoint/2010/main" xmlns="" val="3561359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48</a:t>
            </a:fld>
            <a:endParaRPr lang="en-US" altLang="zh-CN" sz="1799">
              <a:solidFill>
                <a:srgbClr val="000000"/>
              </a:solidFill>
              <a:ea typeface="宋体" pitchFamily="2" charset="-122"/>
            </a:endParaRPr>
          </a:p>
        </p:txBody>
      </p:sp>
      <p:pic>
        <p:nvPicPr>
          <p:cNvPr id="262146" name="Picture 2"/>
          <p:cNvPicPr>
            <a:picLocks noGrp="1" noChangeAspect="1" noChangeArrowheads="1"/>
          </p:cNvPicPr>
          <p:nvPr>
            <p:ph idx="1"/>
          </p:nvPr>
        </p:nvPicPr>
        <p:blipFill>
          <a:blip r:embed="rId2" cstate="print"/>
          <a:srcRect/>
          <a:stretch>
            <a:fillRect/>
          </a:stretch>
        </p:blipFill>
        <p:spPr bwMode="auto">
          <a:xfrm>
            <a:off x="229249" y="228955"/>
            <a:ext cx="11504927" cy="6293459"/>
          </a:xfrm>
          <a:prstGeom prst="rect">
            <a:avLst/>
          </a:prstGeom>
          <a:noFill/>
          <a:ln w="9525">
            <a:noFill/>
            <a:miter lim="800000"/>
            <a:headEnd/>
            <a:tailEnd/>
          </a:ln>
        </p:spPr>
      </p:pic>
    </p:spTree>
    <p:extLst>
      <p:ext uri="{BB962C8B-B14F-4D97-AF65-F5344CB8AC3E}">
        <p14:creationId xmlns:p14="http://schemas.microsoft.com/office/powerpoint/2010/main" xmlns="" val="3929295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49</a:t>
            </a:fld>
            <a:endParaRPr lang="en-US" altLang="zh-CN" sz="1799">
              <a:solidFill>
                <a:srgbClr val="000000"/>
              </a:solidFill>
              <a:ea typeface="宋体" pitchFamily="2" charset="-122"/>
            </a:endParaRPr>
          </a:p>
        </p:txBody>
      </p:sp>
      <p:pic>
        <p:nvPicPr>
          <p:cNvPr id="263170" name="Picture 2"/>
          <p:cNvPicPr>
            <a:picLocks noGrp="1" noChangeAspect="1" noChangeArrowheads="1"/>
          </p:cNvPicPr>
          <p:nvPr>
            <p:ph idx="1"/>
          </p:nvPr>
        </p:nvPicPr>
        <p:blipFill>
          <a:blip r:embed="rId2" cstate="print"/>
          <a:srcRect/>
          <a:stretch>
            <a:fillRect/>
          </a:stretch>
        </p:blipFill>
        <p:spPr bwMode="auto">
          <a:xfrm>
            <a:off x="153057" y="526"/>
            <a:ext cx="11657311" cy="6627293"/>
          </a:xfrm>
          <a:prstGeom prst="rect">
            <a:avLst/>
          </a:prstGeom>
          <a:noFill/>
          <a:ln w="9525">
            <a:noFill/>
            <a:miter lim="800000"/>
            <a:headEnd/>
            <a:tailEnd/>
          </a:ln>
        </p:spPr>
      </p:pic>
    </p:spTree>
    <p:extLst>
      <p:ext uri="{BB962C8B-B14F-4D97-AF65-F5344CB8AC3E}">
        <p14:creationId xmlns:p14="http://schemas.microsoft.com/office/powerpoint/2010/main" xmlns="" val="321636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742EC43-7F4D-4F19-9F49-EC0FBC8434CE}" type="datetime1">
              <a:rPr lang="zh-CN" altLang="en-US"/>
              <a:pPr>
                <a:defRPr/>
              </a:pPr>
              <a:t>2020/6/23</a:t>
            </a:fld>
            <a:endParaRPr lang="en-US" altLang="zh-CN"/>
          </a:p>
        </p:txBody>
      </p:sp>
      <p:sp>
        <p:nvSpPr>
          <p:cNvPr id="34818" name="灯片编号占位符 5"/>
          <p:cNvSpPr>
            <a:spLocks noGrp="1"/>
          </p:cNvSpPr>
          <p:nvPr>
            <p:ph type="sldNum" sz="quarter" idx="12"/>
          </p:nvPr>
        </p:nvSpPr>
        <p:spPr>
          <a:noFill/>
          <a:ln>
            <a:miter lim="800000"/>
            <a:headEnd/>
            <a:tailEnd/>
          </a:ln>
        </p:spPr>
        <p:txBody>
          <a:bodyPr/>
          <a:lstStyle/>
          <a:p>
            <a:pPr>
              <a:buFont typeface="Arial" charset="0"/>
              <a:buNone/>
            </a:pPr>
            <a:fld id="{E2739D9D-9E35-4DFD-9182-85ED57C2BCE8}" type="slidenum">
              <a:rPr lang="en-US" altLang="zh-CN" smtClean="0"/>
              <a:pPr>
                <a:buFont typeface="Arial" charset="0"/>
                <a:buNone/>
              </a:pPr>
              <a:t>5</a:t>
            </a:fld>
            <a:endParaRPr lang="en-US" altLang="zh-CN"/>
          </a:p>
        </p:txBody>
      </p:sp>
      <p:sp>
        <p:nvSpPr>
          <p:cNvPr id="9" name="Text Box 10"/>
          <p:cNvSpPr txBox="1">
            <a:spLocks noChangeArrowheads="1"/>
          </p:cNvSpPr>
          <p:nvPr/>
        </p:nvSpPr>
        <p:spPr bwMode="auto">
          <a:xfrm>
            <a:off x="955808" y="1992770"/>
            <a:ext cx="10589469" cy="5738494"/>
          </a:xfrm>
          <a:prstGeom prst="rect">
            <a:avLst/>
          </a:prstGeom>
          <a:noFill/>
          <a:ln w="9525">
            <a:noFill/>
            <a:miter lim="800000"/>
            <a:headEnd/>
            <a:tailEnd/>
          </a:ln>
        </p:spPr>
        <p:txBody>
          <a:bodyPr>
            <a:spAutoFit/>
          </a:bodyPr>
          <a:lstStyle/>
          <a:p>
            <a:pPr algn="just">
              <a:lnSpc>
                <a:spcPct val="140000"/>
              </a:lnSpc>
              <a:spcBef>
                <a:spcPct val="50000"/>
              </a:spcBef>
            </a:pPr>
            <a:r>
              <a:rPr lang="en-US" altLang="zh-CN" sz="2963" b="1">
                <a:latin typeface="华文中宋"/>
                <a:ea typeface="华文中宋"/>
                <a:cs typeface="华文中宋"/>
              </a:rPr>
              <a:t>1.</a:t>
            </a:r>
            <a:r>
              <a:rPr lang="zh-CN" altLang="en-US" sz="2963" b="1">
                <a:latin typeface="华文中宋"/>
                <a:ea typeface="华文中宋"/>
                <a:cs typeface="华文中宋"/>
              </a:rPr>
              <a:t> 民生及民生问题：</a:t>
            </a:r>
            <a:endParaRPr lang="en-US" altLang="zh-CN" sz="2963" b="1">
              <a:latin typeface="华文中宋"/>
              <a:ea typeface="华文中宋"/>
              <a:cs typeface="华文中宋"/>
            </a:endParaRPr>
          </a:p>
          <a:p>
            <a:pPr eaLnBrk="0" hangingPunct="0">
              <a:lnSpc>
                <a:spcPct val="140000"/>
              </a:lnSpc>
              <a:spcBef>
                <a:spcPct val="20000"/>
              </a:spcBef>
            </a:pPr>
            <a:r>
              <a:rPr lang="zh-CN" altLang="en-US" sz="3386" b="1">
                <a:latin typeface="华文中宋"/>
                <a:ea typeface="华文中宋"/>
                <a:cs typeface="华文中宋"/>
              </a:rPr>
              <a:t>　</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民生</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一词最早出现在</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左传</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宣公十二年</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，所谓</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民生在勤，勤则不匮</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a:t>
            </a:r>
            <a:r>
              <a:rPr lang="zh-CN" altLang="en-US" sz="2539">
                <a:solidFill>
                  <a:srgbClr val="C00000"/>
                </a:solidFill>
                <a:latin typeface="华文新魏" pitchFamily="2" charset="-122"/>
                <a:ea typeface="华文新魏" pitchFamily="2" charset="-122"/>
              </a:rPr>
              <a:t>在中国传统社会中，民生一般是指百姓的基本生计</a:t>
            </a:r>
            <a:r>
              <a:rPr lang="zh-CN" altLang="en-US" sz="2539">
                <a:latin typeface="华文新魏" pitchFamily="2" charset="-122"/>
                <a:ea typeface="华文新魏" pitchFamily="2" charset="-122"/>
              </a:rPr>
              <a:t>。</a:t>
            </a:r>
            <a:endParaRPr lang="en-US" altLang="zh-CN" sz="2539">
              <a:latin typeface="华文新魏" pitchFamily="2" charset="-122"/>
              <a:ea typeface="华文新魏" pitchFamily="2" charset="-122"/>
            </a:endParaRPr>
          </a:p>
          <a:p>
            <a:pPr eaLnBrk="0" hangingPunct="0">
              <a:lnSpc>
                <a:spcPct val="140000"/>
              </a:lnSpc>
              <a:spcBef>
                <a:spcPct val="20000"/>
              </a:spcBef>
            </a:pPr>
            <a:r>
              <a:rPr lang="en-US" altLang="zh-CN" sz="2539">
                <a:latin typeface="华文新魏" pitchFamily="2" charset="-122"/>
                <a:ea typeface="华文新魏" pitchFamily="2" charset="-122"/>
              </a:rPr>
              <a:t>     《</a:t>
            </a:r>
            <a:r>
              <a:rPr lang="zh-CN" altLang="en-US" sz="2539">
                <a:latin typeface="华文新魏" pitchFamily="2" charset="-122"/>
                <a:ea typeface="华文新魏" pitchFamily="2" charset="-122"/>
              </a:rPr>
              <a:t>辞海</a:t>
            </a:r>
            <a:r>
              <a:rPr lang="en-US" altLang="zh-CN" sz="2539">
                <a:latin typeface="华文新魏" pitchFamily="2" charset="-122"/>
                <a:ea typeface="华文新魏" pitchFamily="2" charset="-122"/>
              </a:rPr>
              <a:t>》</a:t>
            </a:r>
            <a:r>
              <a:rPr lang="zh-CN" altLang="en-US" sz="2539">
                <a:latin typeface="华文新魏" pitchFamily="2" charset="-122"/>
                <a:ea typeface="华文新魏" pitchFamily="2" charset="-122"/>
              </a:rPr>
              <a:t>中对于“民生”的解释是“</a:t>
            </a:r>
            <a:r>
              <a:rPr lang="zh-CN" altLang="en-US" sz="2539">
                <a:solidFill>
                  <a:srgbClr val="C00000"/>
                </a:solidFill>
                <a:latin typeface="华文新魏" pitchFamily="2" charset="-122"/>
                <a:ea typeface="华文新魏" pitchFamily="2" charset="-122"/>
              </a:rPr>
              <a:t>人民的生计”</a:t>
            </a:r>
            <a:r>
              <a:rPr lang="zh-CN" altLang="en-US" sz="2539">
                <a:latin typeface="华文新魏" pitchFamily="2" charset="-122"/>
                <a:ea typeface="华文新魏" pitchFamily="2" charset="-122"/>
              </a:rPr>
              <a:t>，是一个带有人本思想和人文关怀的词语，话语语境中显然渗透着一种大众情怀。</a:t>
            </a:r>
            <a:endParaRPr lang="en-US" altLang="zh-CN" sz="2539">
              <a:latin typeface="华文新魏" pitchFamily="2" charset="-122"/>
              <a:ea typeface="华文新魏" pitchFamily="2" charset="-122"/>
            </a:endParaRPr>
          </a:p>
          <a:p>
            <a:pPr eaLnBrk="0" hangingPunct="0">
              <a:lnSpc>
                <a:spcPct val="140000"/>
              </a:lnSpc>
              <a:spcBef>
                <a:spcPct val="20000"/>
              </a:spcBef>
            </a:pPr>
            <a:endParaRPr lang="en-US" altLang="zh-CN" sz="2539">
              <a:latin typeface="华文新魏" pitchFamily="2" charset="-122"/>
              <a:ea typeface="华文新魏" pitchFamily="2" charset="-122"/>
            </a:endParaRPr>
          </a:p>
          <a:p>
            <a:pPr eaLnBrk="0" hangingPunct="0">
              <a:lnSpc>
                <a:spcPct val="140000"/>
              </a:lnSpc>
              <a:spcBef>
                <a:spcPct val="20000"/>
              </a:spcBef>
            </a:pPr>
            <a:endParaRPr lang="en-US" altLang="zh-CN" sz="2539">
              <a:latin typeface="华文新魏" pitchFamily="2" charset="-122"/>
              <a:ea typeface="华文新魏" pitchFamily="2" charset="-122"/>
            </a:endParaRPr>
          </a:p>
          <a:p>
            <a:pPr eaLnBrk="0" hangingPunct="0">
              <a:lnSpc>
                <a:spcPct val="140000"/>
              </a:lnSpc>
              <a:spcBef>
                <a:spcPct val="20000"/>
              </a:spcBef>
            </a:pPr>
            <a:endParaRPr lang="en-US" altLang="zh-CN" sz="2539">
              <a:latin typeface="华文新魏" pitchFamily="2" charset="-122"/>
              <a:ea typeface="华文新魏" pitchFamily="2" charset="-122"/>
            </a:endParaRPr>
          </a:p>
          <a:p>
            <a:pPr eaLnBrk="0" hangingPunct="0">
              <a:lnSpc>
                <a:spcPct val="140000"/>
              </a:lnSpc>
              <a:spcBef>
                <a:spcPct val="20000"/>
              </a:spcBef>
            </a:pPr>
            <a:r>
              <a:rPr lang="en-US" altLang="zh-CN" sz="2539">
                <a:latin typeface="华文新魏" pitchFamily="2" charset="-122"/>
                <a:ea typeface="华文新魏" pitchFamily="2" charset="-122"/>
              </a:rPr>
              <a:t>       </a:t>
            </a:r>
            <a:endParaRPr lang="zh-CN" altLang="en-US" sz="2116">
              <a:latin typeface="华文新魏" pitchFamily="2" charset="-122"/>
              <a:ea typeface="华文新魏" pitchFamily="2" charset="-122"/>
            </a:endParaRPr>
          </a:p>
        </p:txBody>
      </p:sp>
    </p:spTree>
    <p:extLst>
      <p:ext uri="{BB962C8B-B14F-4D97-AF65-F5344CB8AC3E}">
        <p14:creationId xmlns:p14="http://schemas.microsoft.com/office/powerpoint/2010/main" xmlns="" val="395423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1000"/>
                                        <p:tgtEl>
                                          <p:spTgt spid="9">
                                            <p:txEl>
                                              <p:pRg st="6" end="6"/>
                                            </p:txEl>
                                          </p:spTgt>
                                        </p:tgtEl>
                                      </p:cBhvr>
                                    </p:animEffect>
                                    <p:anim calcmode="lin" valueType="num">
                                      <p:cBhvr>
                                        <p:cTn id="29"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9232890-5A81-4E2F-B27E-05EF55387C63}" type="slidenum">
              <a:rPr lang="zh-CN" altLang="en-US" smtClean="0"/>
              <a:pPr>
                <a:defRPr/>
              </a:pPr>
              <a:t>50</a:t>
            </a:fld>
            <a:endParaRPr lang="en-US" altLang="zh-CN" sz="1799">
              <a:solidFill>
                <a:srgbClr val="000000"/>
              </a:solidFill>
              <a:ea typeface="宋体" pitchFamily="2" charset="-122"/>
            </a:endParaRPr>
          </a:p>
        </p:txBody>
      </p:sp>
      <p:pic>
        <p:nvPicPr>
          <p:cNvPr id="264194" name="Picture 2"/>
          <p:cNvPicPr>
            <a:picLocks noGrp="1" noChangeAspect="1" noChangeArrowheads="1"/>
          </p:cNvPicPr>
          <p:nvPr>
            <p:ph idx="1"/>
          </p:nvPr>
        </p:nvPicPr>
        <p:blipFill>
          <a:blip r:embed="rId2" cstate="print"/>
          <a:srcRect/>
          <a:stretch>
            <a:fillRect/>
          </a:stretch>
        </p:blipFill>
        <p:spPr bwMode="auto">
          <a:xfrm>
            <a:off x="114301" y="2083044"/>
            <a:ext cx="11418485" cy="4114199"/>
          </a:xfrm>
          <a:prstGeom prst="rect">
            <a:avLst/>
          </a:prstGeom>
          <a:noFill/>
          <a:ln w="9525">
            <a:noFill/>
            <a:miter lim="800000"/>
            <a:headEnd/>
            <a:tailEnd/>
          </a:ln>
        </p:spPr>
      </p:pic>
    </p:spTree>
    <p:extLst>
      <p:ext uri="{BB962C8B-B14F-4D97-AF65-F5344CB8AC3E}">
        <p14:creationId xmlns:p14="http://schemas.microsoft.com/office/powerpoint/2010/main" xmlns="" val="2701831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4294967295"/>
          </p:nvPr>
        </p:nvSpPr>
        <p:spPr>
          <a:xfrm>
            <a:off x="334434" y="621143"/>
            <a:ext cx="11328400" cy="5855520"/>
          </a:xfrm>
          <a:prstGeom prst="rect">
            <a:avLst/>
          </a:prstGeom>
        </p:spPr>
        <p:txBody>
          <a:bodyPr>
            <a:normAutofit lnSpcReduction="10000"/>
          </a:bodyPr>
          <a:lstStyle/>
          <a:p>
            <a:pPr>
              <a:lnSpc>
                <a:spcPct val="110000"/>
              </a:lnSpc>
              <a:buNone/>
            </a:pPr>
            <a:r>
              <a:rPr lang="zh-CN" altLang="en-US" sz="4232" dirty="0">
                <a:solidFill>
                  <a:srgbClr val="FF0000"/>
                </a:solidFill>
                <a:latin typeface="Arial" charset="0"/>
                <a:ea typeface="黑体" pitchFamily="49" charset="-122"/>
              </a:rPr>
              <a:t>十三五期间民生建设的</a:t>
            </a:r>
            <a:r>
              <a:rPr lang="en-US" altLang="zh-CN" sz="4232" dirty="0">
                <a:solidFill>
                  <a:srgbClr val="FF0000"/>
                </a:solidFill>
                <a:latin typeface="Arial" charset="0"/>
                <a:ea typeface="黑体" pitchFamily="49" charset="-122"/>
              </a:rPr>
              <a:t>主</a:t>
            </a:r>
            <a:r>
              <a:rPr lang="zh-CN" altLang="en-US" sz="4232" dirty="0">
                <a:solidFill>
                  <a:srgbClr val="FF0000"/>
                </a:solidFill>
                <a:latin typeface="Arial" charset="0"/>
                <a:ea typeface="黑体" pitchFamily="49" charset="-122"/>
              </a:rPr>
              <a:t>要举措 </a:t>
            </a:r>
          </a:p>
          <a:p>
            <a:pPr algn="ctr">
              <a:lnSpc>
                <a:spcPct val="110000"/>
              </a:lnSpc>
              <a:buFontTx/>
              <a:buNone/>
            </a:pPr>
            <a:r>
              <a:rPr lang="zh-CN" altLang="en-US" sz="4232" dirty="0">
                <a:solidFill>
                  <a:srgbClr val="3333FF"/>
                </a:solidFill>
                <a:latin typeface="黑体" pitchFamily="49" charset="-122"/>
                <a:ea typeface="黑体" pitchFamily="49" charset="-122"/>
                <a:sym typeface="Arial" pitchFamily="34" charset="0"/>
              </a:rPr>
              <a:t>增加公共服务供给</a:t>
            </a:r>
            <a:r>
              <a:rPr lang="zh-CN" altLang="en-US" sz="4656" b="1" dirty="0">
                <a:solidFill>
                  <a:srgbClr val="3333FF"/>
                </a:solidFill>
                <a:latin typeface="黑体" pitchFamily="49" charset="-122"/>
                <a:ea typeface="黑体" pitchFamily="49" charset="-122"/>
                <a:sym typeface="Arial" pitchFamily="34" charset="0"/>
              </a:rPr>
              <a:t> </a:t>
            </a:r>
          </a:p>
          <a:p>
            <a:pPr algn="just">
              <a:lnSpc>
                <a:spcPct val="170000"/>
              </a:lnSpc>
            </a:pPr>
            <a:r>
              <a:rPr lang="zh-CN" altLang="en-US" sz="2963" b="1" dirty="0">
                <a:solidFill>
                  <a:srgbClr val="3333FF"/>
                </a:solidFill>
                <a:latin typeface="宋体" pitchFamily="2" charset="-122"/>
                <a:sym typeface="Arial" pitchFamily="34" charset="0"/>
              </a:rPr>
              <a:t>原则：</a:t>
            </a:r>
            <a:r>
              <a:rPr lang="zh-CN" altLang="en-US" sz="2963" b="1" dirty="0">
                <a:latin typeface="宋体" pitchFamily="2" charset="-122"/>
                <a:sym typeface="Arial" pitchFamily="34" charset="0"/>
              </a:rPr>
              <a:t>坚持普惠性、保基本、均等化、可持续 。</a:t>
            </a:r>
          </a:p>
          <a:p>
            <a:pPr algn="just">
              <a:lnSpc>
                <a:spcPct val="170000"/>
              </a:lnSpc>
            </a:pPr>
            <a:r>
              <a:rPr lang="zh-CN" altLang="en-US" sz="2963" b="1" dirty="0">
                <a:solidFill>
                  <a:srgbClr val="3333FF"/>
                </a:solidFill>
                <a:latin typeface="宋体" pitchFamily="2" charset="-122"/>
                <a:sym typeface="Arial" pitchFamily="34" charset="0"/>
              </a:rPr>
              <a:t>目标：</a:t>
            </a:r>
            <a:r>
              <a:rPr lang="zh-CN" altLang="en-US" sz="2963" b="1" dirty="0">
                <a:latin typeface="宋体" pitchFamily="2" charset="-122"/>
                <a:sym typeface="Arial" pitchFamily="34" charset="0"/>
              </a:rPr>
              <a:t>提高公共服务共建能力和共享水平。</a:t>
            </a:r>
          </a:p>
          <a:p>
            <a:pPr algn="just">
              <a:lnSpc>
                <a:spcPct val="170000"/>
              </a:lnSpc>
            </a:pPr>
            <a:r>
              <a:rPr lang="zh-CN" altLang="en-US" sz="2963" b="1" dirty="0">
                <a:solidFill>
                  <a:srgbClr val="3333FF"/>
                </a:solidFill>
                <a:latin typeface="宋体" pitchFamily="2" charset="-122"/>
                <a:sym typeface="Arial" pitchFamily="34" charset="0"/>
              </a:rPr>
              <a:t>重点：</a:t>
            </a:r>
            <a:r>
              <a:rPr lang="zh-CN" altLang="en-US" sz="2963" b="1" dirty="0">
                <a:latin typeface="宋体" pitchFamily="2" charset="-122"/>
                <a:sym typeface="Arial" pitchFamily="34" charset="0"/>
              </a:rPr>
              <a:t>加大对革命老区、民族地区、边疆地区、贫困地区的转移支付。 </a:t>
            </a:r>
          </a:p>
          <a:p>
            <a:pPr algn="just">
              <a:lnSpc>
                <a:spcPct val="170000"/>
              </a:lnSpc>
            </a:pPr>
            <a:r>
              <a:rPr lang="zh-CN" altLang="en-US" sz="2963" b="1" dirty="0">
                <a:solidFill>
                  <a:srgbClr val="3333FF"/>
                </a:solidFill>
                <a:latin typeface="宋体" pitchFamily="2" charset="-122"/>
                <a:sym typeface="Arial" pitchFamily="34" charset="0"/>
              </a:rPr>
              <a:t>手段：</a:t>
            </a:r>
            <a:r>
              <a:rPr lang="zh-CN" altLang="en-US" sz="2963" b="1" dirty="0">
                <a:latin typeface="宋体" pitchFamily="2" charset="-122"/>
                <a:sym typeface="Arial" pitchFamily="34" charset="0"/>
              </a:rPr>
              <a:t>能由政府购买服务提供的，政府不再直接承办。</a:t>
            </a:r>
          </a:p>
        </p:txBody>
      </p:sp>
    </p:spTree>
    <p:extLst>
      <p:ext uri="{BB962C8B-B14F-4D97-AF65-F5344CB8AC3E}">
        <p14:creationId xmlns:p14="http://schemas.microsoft.com/office/powerpoint/2010/main" xmlns="" val="4179587074"/>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3"/>
          <p:cNvSpPr>
            <a:spLocks noChangeArrowheads="1"/>
          </p:cNvSpPr>
          <p:nvPr/>
        </p:nvSpPr>
        <p:spPr bwMode="auto">
          <a:xfrm>
            <a:off x="334435" y="765584"/>
            <a:ext cx="11239500" cy="5428027"/>
          </a:xfrm>
          <a:prstGeom prst="rect">
            <a:avLst/>
          </a:prstGeom>
          <a:noFill/>
          <a:ln w="9525">
            <a:noFill/>
            <a:miter lim="800000"/>
            <a:headEnd/>
            <a:tailEnd/>
          </a:ln>
        </p:spPr>
        <p:txBody>
          <a:bodyPr lIns="95413" tIns="49722" rIns="95413" bIns="49722">
            <a:spAutoFit/>
          </a:bodyPr>
          <a:lstStyle/>
          <a:p>
            <a:pPr eaLnBrk="1" hangingPunct="1"/>
            <a:endParaRPr lang="en-US" altLang="zh-CN" sz="1905">
              <a:latin typeface="Arial" pitchFamily="34" charset="0"/>
              <a:ea typeface="楷体_GB2312" pitchFamily="49" charset="-122"/>
            </a:endParaRPr>
          </a:p>
          <a:p>
            <a:pPr algn="ctr">
              <a:lnSpc>
                <a:spcPts val="4550"/>
              </a:lnSpc>
            </a:pPr>
            <a:r>
              <a:rPr lang="zh-CN" altLang="en-US" sz="3386">
                <a:solidFill>
                  <a:srgbClr val="FF0000"/>
                </a:solidFill>
                <a:latin typeface="黑体" pitchFamily="49" charset="-122"/>
                <a:ea typeface="黑体" pitchFamily="49" charset="-122"/>
                <a:sym typeface="Arial" pitchFamily="34" charset="0"/>
              </a:rPr>
              <a:t>改变基本公共服务</a:t>
            </a:r>
            <a:r>
              <a:rPr lang="en-US" sz="3386">
                <a:solidFill>
                  <a:srgbClr val="FF0000"/>
                </a:solidFill>
                <a:latin typeface="黑体" pitchFamily="49" charset="-122"/>
                <a:ea typeface="黑体" pitchFamily="49" charset="-122"/>
                <a:sym typeface="Arial" pitchFamily="34" charset="0"/>
              </a:rPr>
              <a:t>“</a:t>
            </a:r>
            <a:r>
              <a:rPr lang="zh-CN" altLang="en-US" sz="3386">
                <a:solidFill>
                  <a:srgbClr val="FF0000"/>
                </a:solidFill>
                <a:latin typeface="黑体" pitchFamily="49" charset="-122"/>
                <a:ea typeface="黑体" pitchFamily="49" charset="-122"/>
                <a:sym typeface="Arial" pitchFamily="34" charset="0"/>
              </a:rPr>
              <a:t>歧视性供给</a:t>
            </a:r>
            <a:r>
              <a:rPr lang="en-US" sz="3386">
                <a:solidFill>
                  <a:srgbClr val="FF0000"/>
                </a:solidFill>
                <a:latin typeface="黑体" pitchFamily="49" charset="-122"/>
                <a:ea typeface="黑体" pitchFamily="49" charset="-122"/>
                <a:sym typeface="Arial" pitchFamily="34" charset="0"/>
              </a:rPr>
              <a:t>”</a:t>
            </a:r>
            <a:r>
              <a:rPr lang="zh-CN" altLang="en-US" sz="3386">
                <a:solidFill>
                  <a:srgbClr val="FF0000"/>
                </a:solidFill>
                <a:latin typeface="黑体" pitchFamily="49" charset="-122"/>
                <a:ea typeface="黑体" pitchFamily="49" charset="-122"/>
                <a:sym typeface="Arial" pitchFamily="34" charset="0"/>
              </a:rPr>
              <a:t>格局</a:t>
            </a:r>
          </a:p>
          <a:p>
            <a:pPr algn="ctr">
              <a:lnSpc>
                <a:spcPts val="4550"/>
              </a:lnSpc>
            </a:pPr>
            <a:endParaRPr lang="en-US" sz="1905">
              <a:solidFill>
                <a:srgbClr val="FF0000"/>
              </a:solidFill>
              <a:latin typeface="黑体" pitchFamily="49" charset="-122"/>
              <a:ea typeface="黑体" pitchFamily="49" charset="-122"/>
              <a:sym typeface="Arial" pitchFamily="34" charset="0"/>
            </a:endParaRPr>
          </a:p>
          <a:p>
            <a:pPr>
              <a:lnSpc>
                <a:spcPts val="4550"/>
              </a:lnSpc>
            </a:pPr>
            <a:r>
              <a:rPr lang="en-US" sz="3386"/>
              <a:t> </a:t>
            </a:r>
            <a:r>
              <a:rPr lang="en-US" sz="3174"/>
              <a:t>（</a:t>
            </a:r>
            <a:r>
              <a:rPr lang="en-US" altLang="zh-CN" sz="3174"/>
              <a:t>1</a:t>
            </a:r>
            <a:r>
              <a:rPr lang="en-US" sz="3174"/>
              <a:t>）</a:t>
            </a:r>
            <a:r>
              <a:rPr lang="zh-CN" altLang="en-US" sz="3174"/>
              <a:t>歧视农村地区居民（城市地区优先）</a:t>
            </a:r>
            <a:endParaRPr lang="zh-CN" altLang="en-US" sz="846"/>
          </a:p>
          <a:p>
            <a:pPr>
              <a:lnSpc>
                <a:spcPts val="4550"/>
              </a:lnSpc>
            </a:pPr>
            <a:r>
              <a:rPr lang="en-US" sz="3174"/>
              <a:t> （</a:t>
            </a:r>
            <a:r>
              <a:rPr lang="en-US" altLang="zh-CN" sz="3174"/>
              <a:t>2</a:t>
            </a:r>
            <a:r>
              <a:rPr lang="en-US" sz="3174"/>
              <a:t>）</a:t>
            </a:r>
            <a:r>
              <a:rPr lang="zh-CN" altLang="en-US" sz="3174"/>
              <a:t>歧视欠发达地区居民（发达地区先行）</a:t>
            </a:r>
            <a:endParaRPr lang="en-US" sz="3174"/>
          </a:p>
          <a:p>
            <a:pPr>
              <a:lnSpc>
                <a:spcPts val="4550"/>
              </a:lnSpc>
            </a:pPr>
            <a:r>
              <a:rPr lang="en-US" sz="3174"/>
              <a:t> （</a:t>
            </a:r>
            <a:r>
              <a:rPr lang="en-US" altLang="zh-CN" sz="3174"/>
              <a:t>3</a:t>
            </a:r>
            <a:r>
              <a:rPr lang="en-US" sz="3174"/>
              <a:t>）</a:t>
            </a:r>
            <a:r>
              <a:rPr lang="zh-CN" altLang="en-US" sz="3174"/>
              <a:t>歧视体制外社会群体（保障体制内部）</a:t>
            </a:r>
            <a:endParaRPr lang="en-US" sz="3174"/>
          </a:p>
          <a:p>
            <a:pPr>
              <a:lnSpc>
                <a:spcPts val="4550"/>
              </a:lnSpc>
            </a:pPr>
            <a:r>
              <a:rPr lang="en-US" sz="3174"/>
              <a:t> （</a:t>
            </a:r>
            <a:r>
              <a:rPr lang="en-US" altLang="zh-CN" sz="3174"/>
              <a:t>4</a:t>
            </a:r>
            <a:r>
              <a:rPr lang="en-US" sz="3174"/>
              <a:t>）</a:t>
            </a:r>
            <a:r>
              <a:rPr lang="zh-CN" altLang="en-US" sz="3174"/>
              <a:t>歧视低收入社会群体（收入高福利高）</a:t>
            </a:r>
            <a:endParaRPr lang="en-US" sz="3174"/>
          </a:p>
          <a:p>
            <a:pPr>
              <a:lnSpc>
                <a:spcPts val="4761"/>
              </a:lnSpc>
            </a:pPr>
            <a:r>
              <a:rPr lang="en-US" sz="1905">
                <a:latin typeface="Arial" pitchFamily="34" charset="0"/>
                <a:ea typeface="楷体_GB2312" pitchFamily="49" charset="-122"/>
              </a:rPr>
              <a:t>   </a:t>
            </a:r>
          </a:p>
          <a:p>
            <a:pPr eaLnBrk="1" hangingPunct="1"/>
            <a:endParaRPr lang="en-US" sz="1905">
              <a:solidFill>
                <a:srgbClr val="FF0000"/>
              </a:solidFill>
              <a:latin typeface="Arial" pitchFamily="34" charset="0"/>
              <a:ea typeface="楷体_GB2312" pitchFamily="49" charset="-122"/>
            </a:endParaRPr>
          </a:p>
          <a:p>
            <a:pPr eaLnBrk="1" hangingPunct="1"/>
            <a:endParaRPr lang="en-US" sz="1905">
              <a:solidFill>
                <a:srgbClr val="FF0000"/>
              </a:solidFill>
              <a:latin typeface="Arial" pitchFamily="34" charset="0"/>
              <a:ea typeface="楷体_GB2312" pitchFamily="49" charset="-122"/>
            </a:endParaRPr>
          </a:p>
          <a:p>
            <a:pPr eaLnBrk="1" hangingPunct="1"/>
            <a:endParaRPr lang="zh-CN" altLang="en-US" sz="1905">
              <a:solidFill>
                <a:srgbClr val="FF0000"/>
              </a:solidFill>
              <a:latin typeface="Arial" pitchFamily="34" charset="0"/>
              <a:ea typeface="楷体_GB2312" pitchFamily="49" charset="-122"/>
            </a:endParaRPr>
          </a:p>
        </p:txBody>
      </p:sp>
    </p:spTree>
    <p:extLst>
      <p:ext uri="{BB962C8B-B14F-4D97-AF65-F5344CB8AC3E}">
        <p14:creationId xmlns:p14="http://schemas.microsoft.com/office/powerpoint/2010/main" xmlns="" val="351563195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52605" b="5954"/>
          <a:stretch>
            <a:fillRect/>
          </a:stretch>
        </p:blipFill>
        <p:spPr bwMode="auto">
          <a:xfrm>
            <a:off x="1531756" y="4212250"/>
            <a:ext cx="9136247" cy="2673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组合 4"/>
          <p:cNvGrpSpPr/>
          <p:nvPr/>
        </p:nvGrpSpPr>
        <p:grpSpPr>
          <a:xfrm>
            <a:off x="3238467" y="3268804"/>
            <a:ext cx="690577" cy="998911"/>
            <a:chOff x="2107746" y="4057146"/>
            <a:chExt cx="919091" cy="1038451"/>
          </a:xfrm>
          <a:solidFill>
            <a:srgbClr val="C00000"/>
          </a:solidFill>
        </p:grpSpPr>
        <p:sp>
          <p:nvSpPr>
            <p:cNvPr id="6" name="六边形 5"/>
            <p:cNvSpPr/>
            <p:nvPr/>
          </p:nvSpPr>
          <p:spPr>
            <a:xfrm rot="5400000">
              <a:off x="2048066" y="4116826"/>
              <a:ext cx="1038451" cy="919091"/>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757555">
                <a:lnSpc>
                  <a:spcPct val="150000"/>
                </a:lnSpc>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p:sp>
          <p:nvSpPr>
            <p:cNvPr id="8" name="文本框 4"/>
            <p:cNvSpPr txBox="1"/>
            <p:nvPr/>
          </p:nvSpPr>
          <p:spPr>
            <a:xfrm>
              <a:off x="2287587" y="4288885"/>
              <a:ext cx="727931" cy="604057"/>
            </a:xfrm>
            <a:prstGeom prst="rect">
              <a:avLst/>
            </a:prstGeom>
            <a:grpFill/>
          </p:spPr>
          <p:txBody>
            <a:bodyPr wrap="none" rtlCol="0">
              <a:spAutoFit/>
            </a:bodyPr>
            <a:lstStyle/>
            <a:p>
              <a:pPr defTabSz="757555">
                <a:lnSpc>
                  <a:spcPct val="150000"/>
                </a:lnSpc>
                <a:defRPr/>
              </a:pPr>
              <a:r>
                <a:rPr lang="en-US" altLang="zh-CN" sz="2400" kern="0" dirty="0">
                  <a:solidFill>
                    <a:srgbClr val="FFFFFF"/>
                  </a:solidFill>
                  <a:latin typeface="微软雅黑" panose="020B0503020204020204" pitchFamily="34" charset="-122"/>
                  <a:ea typeface="微软雅黑" panose="020B0503020204020204" pitchFamily="34" charset="-122"/>
                </a:rPr>
                <a:t>01</a:t>
              </a:r>
              <a:endParaRPr lang="zh-CN" altLang="en-US" sz="2400" kern="0"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4563972" y="2451290"/>
            <a:ext cx="690577" cy="998911"/>
            <a:chOff x="3871864" y="3207272"/>
            <a:chExt cx="919091" cy="1038451"/>
          </a:xfrm>
          <a:solidFill>
            <a:srgbClr val="C00000"/>
          </a:solidFill>
        </p:grpSpPr>
        <p:sp>
          <p:nvSpPr>
            <p:cNvPr id="10" name="六边形 9"/>
            <p:cNvSpPr/>
            <p:nvPr/>
          </p:nvSpPr>
          <p:spPr>
            <a:xfrm rot="16200000" flipV="1">
              <a:off x="3812184" y="3266952"/>
              <a:ext cx="1038451" cy="919091"/>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757555">
                <a:lnSpc>
                  <a:spcPct val="150000"/>
                </a:lnSpc>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p:sp>
          <p:nvSpPr>
            <p:cNvPr id="13" name="文本框 7"/>
            <p:cNvSpPr txBox="1"/>
            <p:nvPr/>
          </p:nvSpPr>
          <p:spPr>
            <a:xfrm>
              <a:off x="4013339" y="3439110"/>
              <a:ext cx="727931" cy="604057"/>
            </a:xfrm>
            <a:prstGeom prst="rect">
              <a:avLst/>
            </a:prstGeom>
            <a:grpFill/>
          </p:spPr>
          <p:txBody>
            <a:bodyPr wrap="none" rtlCol="0">
              <a:spAutoFit/>
            </a:bodyPr>
            <a:lstStyle/>
            <a:p>
              <a:pPr defTabSz="757555">
                <a:lnSpc>
                  <a:spcPct val="150000"/>
                </a:lnSpc>
                <a:defRPr/>
              </a:pPr>
              <a:r>
                <a:rPr lang="en-US" altLang="zh-CN" sz="2400" kern="0" dirty="0">
                  <a:solidFill>
                    <a:srgbClr val="FFFFFF"/>
                  </a:solidFill>
                  <a:latin typeface="微软雅黑" panose="020B0503020204020204" pitchFamily="34" charset="-122"/>
                  <a:ea typeface="微软雅黑" panose="020B0503020204020204" pitchFamily="34" charset="-122"/>
                </a:rPr>
                <a:t>02</a:t>
              </a:r>
              <a:endParaRPr lang="zh-CN" altLang="en-US" sz="2400" kern="0" dirty="0">
                <a:solidFill>
                  <a:srgbClr val="FFFFFF"/>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889475" y="3268805"/>
            <a:ext cx="690577" cy="998911"/>
            <a:chOff x="5635980" y="4057147"/>
            <a:chExt cx="919091" cy="1038451"/>
          </a:xfrm>
          <a:solidFill>
            <a:srgbClr val="C00000"/>
          </a:solidFill>
        </p:grpSpPr>
        <p:sp>
          <p:nvSpPr>
            <p:cNvPr id="15" name="六边形 14"/>
            <p:cNvSpPr/>
            <p:nvPr/>
          </p:nvSpPr>
          <p:spPr>
            <a:xfrm rot="5400000">
              <a:off x="5576300" y="4116827"/>
              <a:ext cx="1038451" cy="919091"/>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757555">
                <a:lnSpc>
                  <a:spcPct val="150000"/>
                </a:lnSpc>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p:sp>
          <p:nvSpPr>
            <p:cNvPr id="16" name="文本框 11"/>
            <p:cNvSpPr txBox="1"/>
            <p:nvPr/>
          </p:nvSpPr>
          <p:spPr>
            <a:xfrm>
              <a:off x="5801752" y="4302952"/>
              <a:ext cx="727931" cy="604057"/>
            </a:xfrm>
            <a:prstGeom prst="rect">
              <a:avLst/>
            </a:prstGeom>
            <a:grpFill/>
          </p:spPr>
          <p:txBody>
            <a:bodyPr wrap="none" rtlCol="0">
              <a:spAutoFit/>
            </a:bodyPr>
            <a:lstStyle/>
            <a:p>
              <a:pPr defTabSz="757555">
                <a:lnSpc>
                  <a:spcPct val="150000"/>
                </a:lnSpc>
                <a:defRPr/>
              </a:pPr>
              <a:r>
                <a:rPr lang="en-US" altLang="zh-CN" sz="2400" kern="0" dirty="0">
                  <a:solidFill>
                    <a:srgbClr val="FFFFFF"/>
                  </a:solidFill>
                  <a:latin typeface="微软雅黑" panose="020B0503020204020204" pitchFamily="34" charset="-122"/>
                  <a:ea typeface="微软雅黑" panose="020B0503020204020204" pitchFamily="34" charset="-122"/>
                </a:rPr>
                <a:t>03</a:t>
              </a:r>
              <a:endParaRPr lang="zh-CN" altLang="en-US" sz="2400" kern="0"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214980" y="2451291"/>
            <a:ext cx="690577" cy="998911"/>
            <a:chOff x="7400098" y="3207273"/>
            <a:chExt cx="919091" cy="1038451"/>
          </a:xfrm>
          <a:solidFill>
            <a:srgbClr val="C00000"/>
          </a:solidFill>
        </p:grpSpPr>
        <p:sp>
          <p:nvSpPr>
            <p:cNvPr id="18" name="六边形 17"/>
            <p:cNvSpPr/>
            <p:nvPr/>
          </p:nvSpPr>
          <p:spPr>
            <a:xfrm rot="16200000" flipV="1">
              <a:off x="7340418" y="3266953"/>
              <a:ext cx="1038451" cy="919091"/>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757555">
                <a:lnSpc>
                  <a:spcPct val="150000"/>
                </a:lnSpc>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p:sp>
          <p:nvSpPr>
            <p:cNvPr id="19" name="文本框 14"/>
            <p:cNvSpPr txBox="1"/>
            <p:nvPr/>
          </p:nvSpPr>
          <p:spPr>
            <a:xfrm>
              <a:off x="7546356" y="3425531"/>
              <a:ext cx="727931" cy="604057"/>
            </a:xfrm>
            <a:prstGeom prst="rect">
              <a:avLst/>
            </a:prstGeom>
            <a:grpFill/>
          </p:spPr>
          <p:txBody>
            <a:bodyPr wrap="none" rtlCol="0">
              <a:spAutoFit/>
            </a:bodyPr>
            <a:lstStyle/>
            <a:p>
              <a:pPr defTabSz="757555">
                <a:lnSpc>
                  <a:spcPct val="150000"/>
                </a:lnSpc>
                <a:defRPr/>
              </a:pPr>
              <a:r>
                <a:rPr lang="en-US" altLang="zh-CN" sz="2400" kern="0" dirty="0">
                  <a:solidFill>
                    <a:srgbClr val="FFFFFF"/>
                  </a:solidFill>
                  <a:latin typeface="微软雅黑" panose="020B0503020204020204" pitchFamily="34" charset="-122"/>
                  <a:ea typeface="微软雅黑" panose="020B0503020204020204" pitchFamily="34" charset="-122"/>
                </a:rPr>
                <a:t>04</a:t>
              </a:r>
              <a:endParaRPr lang="zh-CN" altLang="en-US" sz="2400" kern="0" dirty="0">
                <a:solidFill>
                  <a:srgbClr val="FFFFFF"/>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540483" y="3268805"/>
            <a:ext cx="690577" cy="998911"/>
            <a:chOff x="9164214" y="4057147"/>
            <a:chExt cx="919091" cy="1038451"/>
          </a:xfrm>
          <a:solidFill>
            <a:srgbClr val="C00000"/>
          </a:solidFill>
        </p:grpSpPr>
        <p:sp>
          <p:nvSpPr>
            <p:cNvPr id="21" name="六边形 20"/>
            <p:cNvSpPr/>
            <p:nvPr/>
          </p:nvSpPr>
          <p:spPr>
            <a:xfrm rot="5400000">
              <a:off x="9104534" y="4116827"/>
              <a:ext cx="1038451" cy="919091"/>
            </a:xfrm>
            <a:prstGeom prst="hexagon">
              <a:avLst>
                <a:gd name="adj" fmla="val 27667"/>
                <a:gd name="vf" fmla="val 115470"/>
              </a:avLst>
            </a:prstGeom>
            <a:grpFill/>
            <a:ln w="12700" cap="flat" cmpd="sng" algn="ctr">
              <a:noFill/>
              <a:prstDash val="solid"/>
              <a:miter lim="800000"/>
            </a:ln>
            <a:effectLst>
              <a:outerShdw blurRad="127000" dist="63500" dir="2700000" algn="tl" rotWithShape="0">
                <a:prstClr val="black">
                  <a:alpha val="40000"/>
                </a:prstClr>
              </a:outerShdw>
            </a:effectLst>
          </p:spPr>
          <p:txBody>
            <a:bodyPr rtlCol="0" anchor="ctr"/>
            <a:lstStyle/>
            <a:p>
              <a:pPr algn="ctr" defTabSz="757555">
                <a:lnSpc>
                  <a:spcPct val="150000"/>
                </a:lnSpc>
                <a:defRPr/>
              </a:pPr>
              <a:endParaRPr lang="zh-CN" altLang="en-US" sz="2400" kern="0" dirty="0">
                <a:solidFill>
                  <a:prstClr val="white"/>
                </a:solidFill>
                <a:latin typeface="微软雅黑" panose="020B0503020204020204" pitchFamily="34" charset="-122"/>
                <a:ea typeface="微软雅黑" panose="020B0503020204020204" pitchFamily="34" charset="-122"/>
              </a:endParaRPr>
            </a:p>
          </p:txBody>
        </p:sp>
        <p:sp>
          <p:nvSpPr>
            <p:cNvPr id="22" name="文本框 17"/>
            <p:cNvSpPr txBox="1"/>
            <p:nvPr/>
          </p:nvSpPr>
          <p:spPr>
            <a:xfrm>
              <a:off x="9319758" y="4274816"/>
              <a:ext cx="727931" cy="604057"/>
            </a:xfrm>
            <a:prstGeom prst="rect">
              <a:avLst/>
            </a:prstGeom>
            <a:grpFill/>
          </p:spPr>
          <p:txBody>
            <a:bodyPr wrap="none" rtlCol="0">
              <a:spAutoFit/>
            </a:bodyPr>
            <a:lstStyle/>
            <a:p>
              <a:pPr defTabSz="757555">
                <a:lnSpc>
                  <a:spcPct val="150000"/>
                </a:lnSpc>
                <a:defRPr/>
              </a:pPr>
              <a:r>
                <a:rPr lang="en-US" altLang="zh-CN" sz="2400" kern="0" dirty="0">
                  <a:solidFill>
                    <a:srgbClr val="FFFFFF"/>
                  </a:solidFill>
                  <a:latin typeface="微软雅黑" panose="020B0503020204020204" pitchFamily="34" charset="-122"/>
                  <a:ea typeface="微软雅黑" panose="020B0503020204020204" pitchFamily="34" charset="-122"/>
                </a:rPr>
                <a:t>05</a:t>
              </a:r>
              <a:endParaRPr lang="zh-CN" altLang="en-US" sz="2400" kern="0" dirty="0">
                <a:solidFill>
                  <a:srgbClr val="FFFFFF"/>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687409" y="1281746"/>
            <a:ext cx="1785453" cy="2122566"/>
            <a:chOff x="1374342" y="1991435"/>
            <a:chExt cx="2376264" cy="2206584"/>
          </a:xfrm>
        </p:grpSpPr>
        <p:sp>
          <p:nvSpPr>
            <p:cNvPr id="24" name="任意多边形 44"/>
            <p:cNvSpPr/>
            <p:nvPr/>
          </p:nvSpPr>
          <p:spPr>
            <a:xfrm rot="5400000">
              <a:off x="1464000" y="1973942"/>
              <a:ext cx="2206584" cy="224157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757555">
                <a:lnSpc>
                  <a:spcPct val="150000"/>
                </a:lnSpc>
                <a:defRPr/>
              </a:pPr>
              <a:endParaRPr lang="zh-CN" altLang="en-US" sz="2000" kern="0" dirty="0">
                <a:solidFill>
                  <a:prstClr val="white"/>
                </a:solidFill>
                <a:latin typeface="微软雅黑" panose="020B0503020204020204" pitchFamily="34" charset="-122"/>
                <a:ea typeface="微软雅黑" panose="020B0503020204020204" pitchFamily="34" charset="-122"/>
              </a:endParaRPr>
            </a:p>
          </p:txBody>
        </p:sp>
        <p:sp>
          <p:nvSpPr>
            <p:cNvPr id="25" name="文本框 37"/>
            <p:cNvSpPr txBox="1"/>
            <p:nvPr/>
          </p:nvSpPr>
          <p:spPr>
            <a:xfrm>
              <a:off x="1374342" y="2763788"/>
              <a:ext cx="2376264" cy="999340"/>
            </a:xfrm>
            <a:prstGeom prst="rect">
              <a:avLst/>
            </a:prstGeom>
            <a:noFill/>
          </p:spPr>
          <p:txBody>
            <a:bodyPr wrap="square" lIns="91440" tIns="45720" rIns="91440" bIns="45720" rtlCol="0">
              <a:spAutoFit/>
            </a:bodyPr>
            <a:lstStyle/>
            <a:p>
              <a:pPr>
                <a:lnSpc>
                  <a:spcPct val="150000"/>
                </a:lnSpc>
              </a:pPr>
              <a:r>
                <a:rPr lang="zh-CN" altLang="zh-CN" sz="2000" b="1" dirty="0">
                  <a:solidFill>
                    <a:srgbClr val="0000FF"/>
                  </a:solidFill>
                  <a:latin typeface="微软雅黑" panose="020B0503020204020204" pitchFamily="34" charset="-122"/>
                  <a:ea typeface="微软雅黑" panose="020B0503020204020204" pitchFamily="34" charset="-122"/>
                </a:rPr>
                <a:t>优先发展教育事业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067136" y="3314690"/>
            <a:ext cx="1684248" cy="2122566"/>
            <a:chOff x="3210625" y="4104850"/>
            <a:chExt cx="2241570" cy="2206584"/>
          </a:xfrm>
        </p:grpSpPr>
        <p:sp>
          <p:nvSpPr>
            <p:cNvPr id="27" name="任意多边形 47"/>
            <p:cNvSpPr/>
            <p:nvPr/>
          </p:nvSpPr>
          <p:spPr>
            <a:xfrm rot="16200000" flipV="1">
              <a:off x="3228118" y="4087357"/>
              <a:ext cx="2206584" cy="224157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757555">
                <a:lnSpc>
                  <a:spcPct val="150000"/>
                </a:lnSpc>
                <a:defRPr/>
              </a:pPr>
              <a:endParaRPr lang="zh-CN" altLang="en-US" sz="2000" kern="0" dirty="0">
                <a:solidFill>
                  <a:prstClr val="white"/>
                </a:solidFill>
                <a:latin typeface="微软雅黑" panose="020B0503020204020204" pitchFamily="34" charset="-122"/>
                <a:ea typeface="微软雅黑" panose="020B0503020204020204" pitchFamily="34" charset="-122"/>
              </a:endParaRPr>
            </a:p>
          </p:txBody>
        </p:sp>
        <p:sp>
          <p:nvSpPr>
            <p:cNvPr id="28" name="文本框 37"/>
            <p:cNvSpPr txBox="1"/>
            <p:nvPr/>
          </p:nvSpPr>
          <p:spPr>
            <a:xfrm>
              <a:off x="3323283" y="4373401"/>
              <a:ext cx="2088231" cy="1479279"/>
            </a:xfrm>
            <a:prstGeom prst="rect">
              <a:avLst/>
            </a:prstGeom>
            <a:noFill/>
          </p:spPr>
          <p:txBody>
            <a:bodyPr wrap="square" lIns="91440" tIns="45720" rIns="91440" bIns="45720" rtlCol="0">
              <a:spAutoFit/>
            </a:bodyPr>
            <a:lstStyle/>
            <a:p>
              <a:pPr>
                <a:lnSpc>
                  <a:spcPct val="150000"/>
                </a:lnSpc>
              </a:pPr>
              <a:r>
                <a:rPr lang="zh-CN" altLang="zh-CN" sz="2000" b="1" dirty="0">
                  <a:solidFill>
                    <a:srgbClr val="0000FF"/>
                  </a:solidFill>
                  <a:latin typeface="微软雅黑" panose="020B0503020204020204" pitchFamily="34" charset="-122"/>
                  <a:ea typeface="微软雅黑" panose="020B0503020204020204" pitchFamily="34" charset="-122"/>
                </a:rPr>
                <a:t>提高就业质量和人民收入水平</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392641" y="1281747"/>
            <a:ext cx="1725481" cy="2122566"/>
            <a:chOff x="4974742" y="1991436"/>
            <a:chExt cx="2296447" cy="2206584"/>
          </a:xfrm>
        </p:grpSpPr>
        <p:sp>
          <p:nvSpPr>
            <p:cNvPr id="30" name="任意多边形 45"/>
            <p:cNvSpPr/>
            <p:nvPr/>
          </p:nvSpPr>
          <p:spPr>
            <a:xfrm rot="5400000">
              <a:off x="4992235" y="1973943"/>
              <a:ext cx="2206584" cy="224157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757555">
                <a:lnSpc>
                  <a:spcPct val="150000"/>
                </a:lnSpc>
                <a:defRPr/>
              </a:pPr>
              <a:endParaRPr lang="zh-CN" altLang="en-US" sz="2000" kern="0" dirty="0">
                <a:solidFill>
                  <a:prstClr val="white"/>
                </a:solidFill>
                <a:latin typeface="微软雅黑" panose="020B0503020204020204" pitchFamily="34" charset="-122"/>
                <a:ea typeface="微软雅黑" panose="020B0503020204020204" pitchFamily="34" charset="-122"/>
              </a:endParaRPr>
            </a:p>
          </p:txBody>
        </p:sp>
        <p:sp>
          <p:nvSpPr>
            <p:cNvPr id="31" name="文本框 37"/>
            <p:cNvSpPr txBox="1"/>
            <p:nvPr/>
          </p:nvSpPr>
          <p:spPr>
            <a:xfrm>
              <a:off x="4974742" y="2711516"/>
              <a:ext cx="2296447" cy="999340"/>
            </a:xfrm>
            <a:prstGeom prst="rect">
              <a:avLst/>
            </a:prstGeom>
            <a:noFill/>
          </p:spPr>
          <p:txBody>
            <a:bodyPr wrap="square" lIns="91440" tIns="45720" rIns="91440" bIns="45720" rtlCol="0">
              <a:spAutoFit/>
            </a:bodyPr>
            <a:lstStyle/>
            <a:p>
              <a:pPr>
                <a:lnSpc>
                  <a:spcPct val="150000"/>
                </a:lnSpc>
              </a:pPr>
              <a:r>
                <a:rPr lang="zh-CN" altLang="zh-CN" sz="2000" b="1" dirty="0">
                  <a:solidFill>
                    <a:srgbClr val="0000FF"/>
                  </a:solidFill>
                  <a:latin typeface="微软雅黑" panose="020B0503020204020204" pitchFamily="34" charset="-122"/>
                  <a:ea typeface="微软雅黑" panose="020B0503020204020204" pitchFamily="34" charset="-122"/>
                </a:rPr>
                <a:t>加强社会保障体系建设</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762237" y="3197823"/>
            <a:ext cx="1757282" cy="2122566"/>
            <a:chOff x="6738859" y="4104851"/>
            <a:chExt cx="2338772" cy="2206584"/>
          </a:xfrm>
        </p:grpSpPr>
        <p:sp>
          <p:nvSpPr>
            <p:cNvPr id="33" name="任意多边形 48"/>
            <p:cNvSpPr/>
            <p:nvPr/>
          </p:nvSpPr>
          <p:spPr>
            <a:xfrm rot="16200000" flipV="1">
              <a:off x="6756352" y="4087358"/>
              <a:ext cx="2206584" cy="224157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757555">
                <a:lnSpc>
                  <a:spcPct val="150000"/>
                </a:lnSpc>
                <a:defRPr/>
              </a:pPr>
              <a:endParaRPr lang="zh-CN" altLang="en-US" sz="2000" kern="0" dirty="0">
                <a:solidFill>
                  <a:prstClr val="white"/>
                </a:solidFill>
                <a:latin typeface="微软雅黑" panose="020B0503020204020204" pitchFamily="34" charset="-122"/>
                <a:ea typeface="微软雅黑" panose="020B0503020204020204" pitchFamily="34" charset="-122"/>
              </a:endParaRPr>
            </a:p>
          </p:txBody>
        </p:sp>
        <p:sp>
          <p:nvSpPr>
            <p:cNvPr id="34" name="文本框 37"/>
            <p:cNvSpPr txBox="1"/>
            <p:nvPr/>
          </p:nvSpPr>
          <p:spPr>
            <a:xfrm>
              <a:off x="6781184" y="4812104"/>
              <a:ext cx="2296447" cy="999340"/>
            </a:xfrm>
            <a:prstGeom prst="rect">
              <a:avLst/>
            </a:prstGeom>
            <a:noFill/>
          </p:spPr>
          <p:txBody>
            <a:bodyPr wrap="square" lIns="91440" tIns="45720" rIns="91440" bIns="45720" rtlCol="0">
              <a:spAutoFit/>
            </a:bodyPr>
            <a:lstStyle/>
            <a:p>
              <a:pPr>
                <a:lnSpc>
                  <a:spcPct val="150000"/>
                </a:lnSpc>
              </a:pPr>
              <a:r>
                <a:rPr lang="zh-CN" altLang="zh-CN" sz="2000" b="1" dirty="0">
                  <a:solidFill>
                    <a:srgbClr val="0000FF"/>
                  </a:solidFill>
                  <a:latin typeface="微软雅黑" panose="020B0503020204020204" pitchFamily="34" charset="-122"/>
                  <a:ea typeface="微软雅黑" panose="020B0503020204020204" pitchFamily="34" charset="-122"/>
                </a:rPr>
                <a:t>坚决打赢脱贫攻坚战</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8043767" y="1281746"/>
            <a:ext cx="1826333" cy="2122566"/>
            <a:chOff x="8503134" y="1991435"/>
            <a:chExt cx="2430671" cy="2206584"/>
          </a:xfrm>
        </p:grpSpPr>
        <p:sp>
          <p:nvSpPr>
            <p:cNvPr id="36" name="任意多边形 46"/>
            <p:cNvSpPr/>
            <p:nvPr/>
          </p:nvSpPr>
          <p:spPr>
            <a:xfrm rot="5400000">
              <a:off x="8540107" y="1973942"/>
              <a:ext cx="2206584" cy="2241570"/>
            </a:xfrm>
            <a:custGeom>
              <a:avLst/>
              <a:gdLst>
                <a:gd name="connsiteX0" fmla="*/ 0 w 2132612"/>
                <a:gd name="connsiteY0" fmla="*/ 1083213 h 2166426"/>
                <a:gd name="connsiteX1" fmla="*/ 599386 w 2132612"/>
                <a:gd name="connsiteY1" fmla="*/ 0 h 2166426"/>
                <a:gd name="connsiteX2" fmla="*/ 1848393 w 2132612"/>
                <a:gd name="connsiteY2" fmla="*/ 0 h 2166426"/>
                <a:gd name="connsiteX3" fmla="*/ 2132612 w 2132612"/>
                <a:gd name="connsiteY3" fmla="*/ 513642 h 2166426"/>
                <a:gd name="connsiteX4" fmla="*/ 1817444 w 2132612"/>
                <a:gd name="connsiteY4" fmla="*/ 1083214 h 2166426"/>
                <a:gd name="connsiteX5" fmla="*/ 2132611 w 2132612"/>
                <a:gd name="connsiteY5" fmla="*/ 1652786 h 2166426"/>
                <a:gd name="connsiteX6" fmla="*/ 1848393 w 2132612"/>
                <a:gd name="connsiteY6" fmla="*/ 2166426 h 2166426"/>
                <a:gd name="connsiteX7" fmla="*/ 599386 w 2132612"/>
                <a:gd name="connsiteY7" fmla="*/ 2166426 h 2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2612" h="2166426">
                  <a:moveTo>
                    <a:pt x="0" y="1083213"/>
                  </a:moveTo>
                  <a:lnTo>
                    <a:pt x="599386" y="0"/>
                  </a:lnTo>
                  <a:lnTo>
                    <a:pt x="1848393" y="0"/>
                  </a:lnTo>
                  <a:lnTo>
                    <a:pt x="2132612" y="513642"/>
                  </a:lnTo>
                  <a:lnTo>
                    <a:pt x="1817444" y="1083214"/>
                  </a:lnTo>
                  <a:lnTo>
                    <a:pt x="2132611" y="1652786"/>
                  </a:lnTo>
                  <a:lnTo>
                    <a:pt x="1848393" y="2166426"/>
                  </a:lnTo>
                  <a:lnTo>
                    <a:pt x="599386" y="2166426"/>
                  </a:lnTo>
                  <a:close/>
                </a:path>
              </a:pathLst>
            </a:custGeom>
            <a:noFill/>
            <a:ln w="12700" cap="flat" cmpd="sng" algn="ctr">
              <a:solidFill>
                <a:srgbClr val="C00000"/>
              </a:solidFill>
              <a:prstDash val="solid"/>
              <a:miter lim="800000"/>
            </a:ln>
            <a:effectLst>
              <a:outerShdw blurRad="50800" dist="25400" dir="2700000" algn="tl" rotWithShape="0">
                <a:prstClr val="black">
                  <a:alpha val="40000"/>
                </a:prstClr>
              </a:outerShdw>
            </a:effectLst>
          </p:spPr>
          <p:txBody>
            <a:bodyPr rtlCol="0" anchor="ctr"/>
            <a:lstStyle/>
            <a:p>
              <a:pPr algn="ctr" defTabSz="757555">
                <a:lnSpc>
                  <a:spcPct val="150000"/>
                </a:lnSpc>
                <a:defRPr/>
              </a:pPr>
              <a:endParaRPr lang="zh-CN" altLang="en-US" sz="2000" kern="0" dirty="0">
                <a:solidFill>
                  <a:prstClr val="white"/>
                </a:solidFill>
                <a:latin typeface="微软雅黑" panose="020B0503020204020204" pitchFamily="34" charset="-122"/>
                <a:ea typeface="微软雅黑" panose="020B0503020204020204" pitchFamily="34" charset="-122"/>
              </a:endParaRPr>
            </a:p>
          </p:txBody>
        </p:sp>
        <p:sp>
          <p:nvSpPr>
            <p:cNvPr id="37" name="文本框 37"/>
            <p:cNvSpPr txBox="1"/>
            <p:nvPr/>
          </p:nvSpPr>
          <p:spPr>
            <a:xfrm>
              <a:off x="8503134" y="2783524"/>
              <a:ext cx="2430671" cy="999340"/>
            </a:xfrm>
            <a:prstGeom prst="rect">
              <a:avLst/>
            </a:prstGeom>
            <a:noFill/>
          </p:spPr>
          <p:txBody>
            <a:bodyPr wrap="square" lIns="91440" tIns="45720" rIns="91440" bIns="45720" rtlCol="0">
              <a:spAutoFit/>
            </a:bodyPr>
            <a:lstStyle/>
            <a:p>
              <a:pPr>
                <a:lnSpc>
                  <a:spcPct val="150000"/>
                </a:lnSpc>
              </a:pPr>
              <a:r>
                <a:rPr lang="zh-CN" altLang="zh-CN" sz="2000" b="1" dirty="0">
                  <a:solidFill>
                    <a:srgbClr val="0000FF"/>
                  </a:solidFill>
                  <a:latin typeface="微软雅黑" panose="020B0503020204020204" pitchFamily="34" charset="-122"/>
                  <a:ea typeface="微软雅黑" panose="020B0503020204020204" pitchFamily="34" charset="-122"/>
                </a:rPr>
                <a:t>实施健康中国战略</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grpSp>
      <p:sp>
        <p:nvSpPr>
          <p:cNvPr id="38" name="矩形 37">
            <a:extLst>
              <a:ext uri="{FF2B5EF4-FFF2-40B4-BE49-F238E27FC236}">
                <a16:creationId xmlns:a16="http://schemas.microsoft.com/office/drawing/2014/main" xmlns="" id="{3966ACA8-D47D-46FF-AB10-85D84524CAC9}"/>
              </a:ext>
            </a:extLst>
          </p:cNvPr>
          <p:cNvSpPr/>
          <p:nvPr/>
        </p:nvSpPr>
        <p:spPr>
          <a:xfrm>
            <a:off x="377631" y="709431"/>
            <a:ext cx="7085816" cy="661335"/>
          </a:xfrm>
          <a:prstGeom prst="rect">
            <a:avLst/>
          </a:prstGeom>
        </p:spPr>
        <p:txBody>
          <a:bodyPr wrap="square">
            <a:spAutoFit/>
          </a:bodyPr>
          <a:lstStyle/>
          <a:p>
            <a:pPr lvl="0" algn="just">
              <a:lnSpc>
                <a:spcPct val="140000"/>
              </a:lnSpc>
              <a:spcBef>
                <a:spcPct val="50000"/>
              </a:spcBef>
            </a:pPr>
            <a:r>
              <a:rPr lang="zh-CN" altLang="en-US" sz="2963" b="1" dirty="0">
                <a:solidFill>
                  <a:srgbClr val="000000"/>
                </a:solidFill>
                <a:latin typeface="华文中宋"/>
                <a:ea typeface="华文中宋"/>
                <a:cs typeface="华文中宋"/>
              </a:rPr>
              <a:t>提高保障和改善民生水平</a:t>
            </a:r>
            <a:r>
              <a:rPr lang="zh-CN" altLang="en-US" sz="1693" b="1" dirty="0">
                <a:solidFill>
                  <a:srgbClr val="000000"/>
                </a:solidFill>
                <a:latin typeface="华文中宋"/>
                <a:ea typeface="华文中宋"/>
                <a:cs typeface="华文中宋"/>
              </a:rPr>
              <a:t>（</a:t>
            </a:r>
            <a:r>
              <a:rPr lang="en-US" altLang="zh-CN" sz="1693" b="1" dirty="0">
                <a:solidFill>
                  <a:srgbClr val="000000"/>
                </a:solidFill>
                <a:latin typeface="华文中宋"/>
                <a:ea typeface="华文中宋"/>
                <a:cs typeface="华文中宋"/>
              </a:rPr>
              <a:t>P231-233</a:t>
            </a:r>
            <a:r>
              <a:rPr lang="zh-CN" altLang="en-US" sz="1693" b="1" dirty="0">
                <a:solidFill>
                  <a:srgbClr val="000000"/>
                </a:solidFill>
                <a:latin typeface="华文中宋"/>
                <a:ea typeface="华文中宋"/>
                <a:cs typeface="华文中宋"/>
              </a:rPr>
              <a:t>）</a:t>
            </a:r>
            <a:endParaRPr lang="en-US" altLang="zh-CN" sz="1693" b="1" dirty="0">
              <a:solidFill>
                <a:srgbClr val="000000"/>
              </a:solidFill>
              <a:latin typeface="华文中宋"/>
              <a:ea typeface="华文中宋"/>
              <a:cs typeface="华文中宋"/>
            </a:endParaRPr>
          </a:p>
        </p:txBody>
      </p:sp>
    </p:spTree>
    <p:extLst>
      <p:ext uri="{BB962C8B-B14F-4D97-AF65-F5344CB8AC3E}">
        <p14:creationId xmlns:p14="http://schemas.microsoft.com/office/powerpoint/2010/main" xmlns="" val="39263409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1.</a:t>
            </a:r>
            <a:r>
              <a:rPr lang="zh-CN" altLang="en-US" sz="3000" dirty="0">
                <a:solidFill>
                  <a:schemeClr val="bg1"/>
                </a:solidFill>
              </a:rPr>
              <a:t>优先发展教育事业</a:t>
            </a:r>
          </a:p>
        </p:txBody>
      </p:sp>
      <p:sp>
        <p:nvSpPr>
          <p:cNvPr id="3" name="矩形 2"/>
          <p:cNvSpPr/>
          <p:nvPr/>
        </p:nvSpPr>
        <p:spPr>
          <a:xfrm>
            <a:off x="2279576" y="2204864"/>
            <a:ext cx="3528392" cy="3416320"/>
          </a:xfrm>
          <a:prstGeom prst="rect">
            <a:avLst/>
          </a:prstGeom>
        </p:spPr>
        <p:txBody>
          <a:bodyPr wrap="square">
            <a:spAutoFit/>
          </a:bodyPr>
          <a:lstStyle/>
          <a:p>
            <a:pPr>
              <a:lnSpc>
                <a:spcPct val="150000"/>
              </a:lnSpc>
            </a:pPr>
            <a:r>
              <a:rPr lang="zh-CN" altLang="en-US" sz="2400" b="1" dirty="0">
                <a:latin typeface="楷体" panose="02010609060101010101" pitchFamily="49" charset="-122"/>
                <a:ea typeface="楷体" panose="02010609060101010101" pitchFamily="49" charset="-122"/>
              </a:rPr>
              <a:t>“建设教育强国是中华民族伟大复兴的基础工程，必须把教育事业放在优先位置，深化教育改革，加快教育现代化，办好人民满意的教育。”</a:t>
            </a:r>
          </a:p>
        </p:txBody>
      </p:sp>
      <p:pic>
        <p:nvPicPr>
          <p:cNvPr id="4" name="Picture 2" descr="https://timgsa.baidu.com/timg?image&amp;quality=80&amp;size=b9999_10000&amp;sec=1524549517509&amp;di=516056d72aad9e04f0e984e6a924946f&amp;imgtype=0&amp;src=http%3A%2F%2Fjyj.bengbu.gov.cn%2Fupload%2F2017-10%2F17101909411090.jpg"/>
          <p:cNvPicPr>
            <a:picLocks noChangeAspect="1" noChangeArrowheads="1"/>
          </p:cNvPicPr>
          <p:nvPr/>
        </p:nvPicPr>
        <p:blipFill>
          <a:blip r:embed="rId2" cstate="print"/>
          <a:srcRect/>
          <a:stretch>
            <a:fillRect/>
          </a:stretch>
        </p:blipFill>
        <p:spPr bwMode="auto">
          <a:xfrm>
            <a:off x="5951984" y="2348880"/>
            <a:ext cx="4032448" cy="3168352"/>
          </a:xfrm>
          <a:prstGeom prst="rect">
            <a:avLst/>
          </a:prstGeom>
          <a:noFill/>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xmlns="" val="0"/>
              </a:ext>
            </a:extLst>
          </a:blip>
          <a:srcRect b="5502"/>
          <a:stretch>
            <a:fillRect/>
          </a:stretch>
        </p:blipFill>
        <p:spPr>
          <a:xfrm flipH="1">
            <a:off x="5447928" y="4940597"/>
            <a:ext cx="5220072" cy="1848779"/>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524000" y="5479098"/>
            <a:ext cx="9144000" cy="1369887"/>
          </a:xfrm>
          <a:prstGeom prst="rect">
            <a:avLst/>
          </a:prstGeom>
        </p:spPr>
      </p:pic>
    </p:spTree>
    <p:extLst>
      <p:ext uri="{BB962C8B-B14F-4D97-AF65-F5344CB8AC3E}">
        <p14:creationId xmlns:p14="http://schemas.microsoft.com/office/powerpoint/2010/main" xmlns="" val="21503835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3"/>
                                        </p:tgtEl>
                                        <p:attrNameLst>
                                          <p:attrName>style.visibility</p:attrName>
                                        </p:attrNameLst>
                                      </p:cBhvr>
                                      <p:to>
                                        <p:strVal val="visible"/>
                                      </p:to>
                                    </p:set>
                                    <p:anim calcmode="discrete" valueType="clr">
                                      <p:cBhvr override="childStyle">
                                        <p:cTn id="18"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3"/>
                                        </p:tgtEl>
                                        <p:attrNameLst>
                                          <p:attrName>fillcolor</p:attrName>
                                        </p:attrNameLst>
                                      </p:cBhvr>
                                      <p:tavLst>
                                        <p:tav tm="0">
                                          <p:val>
                                            <p:clrVal>
                                              <a:schemeClr val="accent2"/>
                                            </p:clrVal>
                                          </p:val>
                                        </p:tav>
                                        <p:tav tm="50000">
                                          <p:val>
                                            <p:clrVal>
                                              <a:schemeClr val="hlink"/>
                                            </p:clrVal>
                                          </p:val>
                                        </p:tav>
                                      </p:tavLst>
                                    </p:anim>
                                    <p:set>
                                      <p:cBhvr>
                                        <p:cTn id="20"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879976" y="1916833"/>
            <a:ext cx="5220072" cy="421241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4940597"/>
            <a:ext cx="5220072" cy="184877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5479098"/>
            <a:ext cx="11912600" cy="1369887"/>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1.1</a:t>
            </a:r>
            <a:r>
              <a:rPr lang="zh-CN" altLang="en-US" sz="3000" dirty="0">
                <a:solidFill>
                  <a:schemeClr val="bg1"/>
                </a:solidFill>
              </a:rPr>
              <a:t>优先发展教育事业的必要性</a:t>
            </a:r>
          </a:p>
        </p:txBody>
      </p:sp>
      <p:sp>
        <p:nvSpPr>
          <p:cNvPr id="6" name="矩形 5"/>
          <p:cNvSpPr/>
          <p:nvPr/>
        </p:nvSpPr>
        <p:spPr>
          <a:xfrm>
            <a:off x="5951984" y="1988841"/>
            <a:ext cx="5046216" cy="3258947"/>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en-US" sz="2000" b="1" dirty="0">
                <a:solidFill>
                  <a:srgbClr val="FF0000"/>
                </a:solidFill>
                <a:latin typeface="楷体" panose="02010609060101010101" pitchFamily="49" charset="-122"/>
                <a:ea typeface="楷体" panose="02010609060101010101" pitchFamily="49" charset="-122"/>
              </a:rPr>
              <a:t>决胜全面建成小康社会</a:t>
            </a:r>
            <a:r>
              <a:rPr lang="zh-CN" altLang="en-US" sz="2000" b="1" dirty="0">
                <a:latin typeface="楷体" panose="02010609060101010101" pitchFamily="49" charset="-122"/>
                <a:ea typeface="楷体" panose="02010609060101010101" pitchFamily="49" charset="-122"/>
              </a:rPr>
              <a:t>，必须优先发展教育，办好人民满意的教育。</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solidFill>
                  <a:srgbClr val="FF0000"/>
                </a:solidFill>
                <a:latin typeface="楷体" panose="02010609060101010101" pitchFamily="49" charset="-122"/>
                <a:ea typeface="楷体" panose="02010609060101010101" pitchFamily="49" charset="-122"/>
              </a:rPr>
              <a:t>开启全面建设社会主义现代化国家新征程</a:t>
            </a:r>
            <a:r>
              <a:rPr lang="zh-CN" altLang="en-US" sz="2000" b="1" dirty="0">
                <a:latin typeface="楷体" panose="02010609060101010101" pitchFamily="49" charset="-122"/>
                <a:ea typeface="楷体" panose="02010609060101010101" pitchFamily="49" charset="-122"/>
              </a:rPr>
              <a:t>，必须优先发展教育，加快教育现代化。</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solidFill>
                  <a:srgbClr val="FF0000"/>
                </a:solidFill>
                <a:latin typeface="楷体" panose="02010609060101010101" pitchFamily="49" charset="-122"/>
                <a:ea typeface="楷体" panose="02010609060101010101" pitchFamily="49" charset="-122"/>
              </a:rPr>
              <a:t>实现中华民族伟大复兴的中国梦</a:t>
            </a:r>
            <a:r>
              <a:rPr lang="zh-CN" altLang="en-US" sz="2000" b="1" dirty="0">
                <a:latin typeface="楷体" panose="02010609060101010101" pitchFamily="49" charset="-122"/>
                <a:ea typeface="楷体" panose="02010609060101010101" pitchFamily="49" charset="-122"/>
              </a:rPr>
              <a:t>，必须优先发展教育，将建设教育强国作为基础工程。</a:t>
            </a:r>
            <a:endParaRPr lang="en-US" altLang="zh-CN" sz="2000" b="1" dirty="0">
              <a:latin typeface="楷体" panose="02010609060101010101" pitchFamily="49" charset="-122"/>
              <a:ea typeface="楷体" panose="02010609060101010101" pitchFamily="49" charset="-122"/>
            </a:endParaRPr>
          </a:p>
        </p:txBody>
      </p:sp>
      <p:sp>
        <p:nvSpPr>
          <p:cNvPr id="7" name="矩形 6"/>
          <p:cNvSpPr/>
          <p:nvPr/>
        </p:nvSpPr>
        <p:spPr>
          <a:xfrm>
            <a:off x="855092" y="2310532"/>
            <a:ext cx="4808860" cy="2775760"/>
          </a:xfrm>
          <a:prstGeom prst="rect">
            <a:avLst/>
          </a:prstGeom>
        </p:spPr>
        <p:txBody>
          <a:bodyPr wrap="square">
            <a:spAutoFit/>
          </a:bodyPr>
          <a:lstStyle/>
          <a:p>
            <a:pPr>
              <a:lnSpc>
                <a:spcPct val="150000"/>
              </a:lnSpc>
            </a:pPr>
            <a:r>
              <a:rPr lang="zh-CN" altLang="en-US" sz="2400" b="1" dirty="0">
                <a:latin typeface="楷体" panose="02010609060101010101" pitchFamily="49" charset="-122"/>
                <a:ea typeface="楷体" panose="02010609060101010101" pitchFamily="49" charset="-122"/>
              </a:rPr>
              <a:t>“教育是提高人民综合素质、促进人的全面发展的重要途径，是民族振兴、社会进步的重要基石，是对中华民族伟大复兴具有决定性意义的事业。”</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习近平</a:t>
            </a:r>
          </a:p>
        </p:txBody>
      </p:sp>
    </p:spTree>
    <p:extLst>
      <p:ext uri="{BB962C8B-B14F-4D97-AF65-F5344CB8AC3E}">
        <p14:creationId xmlns:p14="http://schemas.microsoft.com/office/powerpoint/2010/main" xmlns="" val="38799294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7"/>
                                        </p:tgtEl>
                                        <p:attrNameLst>
                                          <p:attrName>style.visibility</p:attrName>
                                        </p:attrNameLst>
                                      </p:cBhvr>
                                      <p:to>
                                        <p:strVal val="visible"/>
                                      </p:to>
                                    </p:set>
                                    <p:anim calcmode="discrete" valueType="clr">
                                      <p:cBhvr override="childStyle">
                                        <p:cTn id="13"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7"/>
                                        </p:tgtEl>
                                        <p:attrNameLst>
                                          <p:attrName>fillcolor</p:attrName>
                                        </p:attrNameLst>
                                      </p:cBhvr>
                                      <p:tavLst>
                                        <p:tav tm="0">
                                          <p:val>
                                            <p:clrVal>
                                              <a:schemeClr val="accent2"/>
                                            </p:clrVal>
                                          </p:val>
                                        </p:tav>
                                        <p:tav tm="50000">
                                          <p:val>
                                            <p:clrVal>
                                              <a:schemeClr val="hlink"/>
                                            </p:clrVal>
                                          </p:val>
                                        </p:tav>
                                      </p:tavLst>
                                    </p:anim>
                                    <p:set>
                                      <p:cBhvr>
                                        <p:cTn id="15" dur="80"/>
                                        <p:tgtEl>
                                          <p:spTgt spid="7"/>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6"/>
                                        </p:tgtEl>
                                        <p:attrNameLst>
                                          <p:attrName>style.visibility</p:attrName>
                                        </p:attrNameLst>
                                      </p:cBhvr>
                                      <p:to>
                                        <p:strVal val="visible"/>
                                      </p:to>
                                    </p:set>
                                    <p:anim calcmode="discrete" valueType="clr">
                                      <p:cBhvr override="childStyle">
                                        <p:cTn id="24"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6"/>
                                        </p:tgtEl>
                                        <p:attrNameLst>
                                          <p:attrName>fillcolor</p:attrName>
                                        </p:attrNameLst>
                                      </p:cBhvr>
                                      <p:tavLst>
                                        <p:tav tm="0">
                                          <p:val>
                                            <p:clrVal>
                                              <a:schemeClr val="accent2"/>
                                            </p:clrVal>
                                          </p:val>
                                        </p:tav>
                                        <p:tav tm="50000">
                                          <p:val>
                                            <p:clrVal>
                                              <a:schemeClr val="hlink"/>
                                            </p:clrVal>
                                          </p:val>
                                        </p:tav>
                                      </p:tavLst>
                                    </p:anim>
                                    <p:set>
                                      <p:cBhvr>
                                        <p:cTn id="26"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364516" y="1844825"/>
            <a:ext cx="4243400" cy="421241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4940597"/>
            <a:ext cx="5220072" cy="184877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5479098"/>
            <a:ext cx="11912600" cy="1369887"/>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1.2</a:t>
            </a:r>
            <a:r>
              <a:rPr lang="zh-CN" altLang="en-US" sz="3000" dirty="0">
                <a:solidFill>
                  <a:schemeClr val="bg1"/>
                </a:solidFill>
              </a:rPr>
              <a:t>优先发展教育事业具体措施</a:t>
            </a:r>
          </a:p>
        </p:txBody>
      </p:sp>
      <p:sp>
        <p:nvSpPr>
          <p:cNvPr id="8" name="矩形 7"/>
          <p:cNvSpPr/>
          <p:nvPr/>
        </p:nvSpPr>
        <p:spPr>
          <a:xfrm>
            <a:off x="1498475" y="1952842"/>
            <a:ext cx="3995937" cy="3876424"/>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教育事业放在首位</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坚持立德树人</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促进教育公平</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完善职业教育体系</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加快双一流大学建设</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健全学生资助制度</a:t>
            </a:r>
            <a:endParaRPr lang="en-US" altLang="zh-CN" sz="2800" b="1" dirty="0">
              <a:latin typeface="楷体" panose="02010609060101010101" pitchFamily="49" charset="-122"/>
              <a:ea typeface="楷体" panose="02010609060101010101" pitchFamily="49" charset="-122"/>
            </a:endParaRPr>
          </a:p>
        </p:txBody>
      </p:sp>
      <p:pic>
        <p:nvPicPr>
          <p:cNvPr id="34820" name="Picture 4" descr="https://timgsa.baidu.com/timg?image&amp;quality=80&amp;size=b9999_10000&amp;sec=1524550082001&amp;di=c9216d51aac2a0b17b243531cbe7c4db&amp;imgtype=0&amp;src=http%3A%2F%2F5b0988e595225.cdn.sohucs.com%2Fimages%2F20171230%2F95446e2920b84abeae28036d4b5a74a9.jpeg"/>
          <p:cNvPicPr>
            <a:picLocks noChangeAspect="1" noChangeArrowheads="1"/>
          </p:cNvPicPr>
          <p:nvPr/>
        </p:nvPicPr>
        <p:blipFill>
          <a:blip r:embed="rId4" cstate="print"/>
          <a:srcRect/>
          <a:stretch>
            <a:fillRect/>
          </a:stretch>
        </p:blipFill>
        <p:spPr bwMode="auto">
          <a:xfrm>
            <a:off x="5735961" y="2348880"/>
            <a:ext cx="4772555" cy="2686772"/>
          </a:xfrm>
          <a:prstGeom prst="rect">
            <a:avLst/>
          </a:prstGeom>
          <a:noFill/>
        </p:spPr>
      </p:pic>
      <p:pic>
        <p:nvPicPr>
          <p:cNvPr id="34822" name="Picture 6" descr="https://timgsa.baidu.com/timg?image&amp;quality=80&amp;size=b9999_10000&amp;sec=1524550202199&amp;di=2a27b6cbd6a957e70ad629d01e2a7ecf&amp;imgtype=0&amp;src=http%3A%2F%2Fwww.jxedu.gov.cn%2Fresource%2Feduweb%2Finfopub%2F2016%2F12%2F20161213065507512.jpg"/>
          <p:cNvPicPr>
            <a:picLocks noChangeAspect="1" noChangeArrowheads="1"/>
          </p:cNvPicPr>
          <p:nvPr/>
        </p:nvPicPr>
        <p:blipFill>
          <a:blip r:embed="rId5" cstate="print"/>
          <a:srcRect/>
          <a:stretch>
            <a:fillRect/>
          </a:stretch>
        </p:blipFill>
        <p:spPr bwMode="auto">
          <a:xfrm>
            <a:off x="5735960" y="2348880"/>
            <a:ext cx="4752528" cy="2952328"/>
          </a:xfrm>
          <a:prstGeom prst="rect">
            <a:avLst/>
          </a:prstGeom>
          <a:noFill/>
        </p:spPr>
      </p:pic>
      <p:pic>
        <p:nvPicPr>
          <p:cNvPr id="34824" name="Picture 8" descr="https://timgsa.baidu.com/timg?image&amp;quality=80&amp;size=b9999_10000&amp;sec=1524550064077&amp;di=0df2afa1bcb2606b0559b562926c8a3d&amp;imgtype=0&amp;src=http%3A%2F%2Fwww.ynyejy.com%2Fuploadfile%2F2017%2F0113%2F20170113809513.jpg"/>
          <p:cNvPicPr>
            <a:picLocks noChangeAspect="1" noChangeArrowheads="1"/>
          </p:cNvPicPr>
          <p:nvPr/>
        </p:nvPicPr>
        <p:blipFill>
          <a:blip r:embed="rId6" cstate="print"/>
          <a:srcRect/>
          <a:stretch>
            <a:fillRect/>
          </a:stretch>
        </p:blipFill>
        <p:spPr bwMode="auto">
          <a:xfrm>
            <a:off x="5735960" y="2348880"/>
            <a:ext cx="4762500" cy="3024336"/>
          </a:xfrm>
          <a:prstGeom prst="rect">
            <a:avLst/>
          </a:prstGeom>
          <a:noFill/>
        </p:spPr>
      </p:pic>
      <p:pic>
        <p:nvPicPr>
          <p:cNvPr id="34826" name="Picture 10" descr="https://ss1.bdstatic.com/70cFvXSh_Q1YnxGkpoWK1HF6hhy/it/u=1732480188,2809797227&amp;fm=27&amp;gp=0.jpg"/>
          <p:cNvPicPr>
            <a:picLocks noChangeAspect="1" noChangeArrowheads="1"/>
          </p:cNvPicPr>
          <p:nvPr/>
        </p:nvPicPr>
        <p:blipFill>
          <a:blip r:embed="rId7" cstate="print"/>
          <a:srcRect/>
          <a:stretch>
            <a:fillRect/>
          </a:stretch>
        </p:blipFill>
        <p:spPr bwMode="auto">
          <a:xfrm>
            <a:off x="5807968" y="2348880"/>
            <a:ext cx="4680520" cy="2952328"/>
          </a:xfrm>
          <a:prstGeom prst="rect">
            <a:avLst/>
          </a:prstGeom>
          <a:noFill/>
        </p:spPr>
      </p:pic>
      <p:pic>
        <p:nvPicPr>
          <p:cNvPr id="34828" name="Picture 12" descr="https://timgsa.baidu.com/timg?image&amp;quality=80&amp;size=b9999_10000&amp;sec=1524550530678&amp;di=623189470dffd58841691a53578b5abf&amp;imgtype=0&amp;src=http%3A%2F%2Fimg2.ph.126.net%2FbjnQNrh63RBwY1hgT_SWMg%3D%3D%2F6632279427513857387.jpg"/>
          <p:cNvPicPr>
            <a:picLocks noChangeAspect="1" noChangeArrowheads="1"/>
          </p:cNvPicPr>
          <p:nvPr/>
        </p:nvPicPr>
        <p:blipFill>
          <a:blip r:embed="rId8" cstate="print"/>
          <a:srcRect/>
          <a:stretch>
            <a:fillRect/>
          </a:stretch>
        </p:blipFill>
        <p:spPr bwMode="auto">
          <a:xfrm>
            <a:off x="5807968" y="2348880"/>
            <a:ext cx="4680520" cy="3024336"/>
          </a:xfrm>
          <a:prstGeom prst="rect">
            <a:avLst/>
          </a:prstGeom>
          <a:noFill/>
        </p:spPr>
      </p:pic>
      <p:pic>
        <p:nvPicPr>
          <p:cNvPr id="34830" name="Picture 14" descr="https://timgsa.baidu.com/timg?image&amp;quality=80&amp;size=b9999_10000&amp;sec=1524550034925&amp;di=03a6b7c066ddebe930c0abba946385b9&amp;imgtype=0&amp;src=http%3A%2F%2Fwww.people.com.cn%2Fmediafile%2Fpic%2F20171021%2F39%2F7949094512073633575.jpg"/>
          <p:cNvPicPr>
            <a:picLocks noChangeAspect="1" noChangeArrowheads="1"/>
          </p:cNvPicPr>
          <p:nvPr/>
        </p:nvPicPr>
        <p:blipFill>
          <a:blip r:embed="rId9" cstate="print"/>
          <a:srcRect/>
          <a:stretch>
            <a:fillRect/>
          </a:stretch>
        </p:blipFill>
        <p:spPr bwMode="auto">
          <a:xfrm>
            <a:off x="5663952" y="1916833"/>
            <a:ext cx="5616624" cy="4119761"/>
          </a:xfrm>
          <a:prstGeom prst="rect">
            <a:avLst/>
          </a:prstGeom>
          <a:noFill/>
        </p:spPr>
      </p:pic>
    </p:spTree>
    <p:extLst>
      <p:ext uri="{BB962C8B-B14F-4D97-AF65-F5344CB8AC3E}">
        <p14:creationId xmlns:p14="http://schemas.microsoft.com/office/powerpoint/2010/main" xmlns="" val="152359627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nodeType="afterEffect">
                                  <p:stCondLst>
                                    <p:cond delay="0"/>
                                  </p:stCondLst>
                                  <p:iterate type="lt">
                                    <p:tmPct val="50000"/>
                                  </p:iterate>
                                  <p:childTnLst>
                                    <p:set>
                                      <p:cBhvr>
                                        <p:cTn id="16"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17"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8">
                                            <p:txEl>
                                              <p:pRg st="0" end="0"/>
                                            </p:txEl>
                                          </p:spTgt>
                                        </p:tgtEl>
                                        <p:attrNameLst>
                                          <p:attrName>fill.type</p:attrName>
                                        </p:attrNameLst>
                                      </p:cBhvr>
                                      <p:to>
                                        <p:strVal val="solid"/>
                                      </p:to>
                                    </p:set>
                                  </p:childTnLst>
                                </p:cTn>
                              </p:par>
                            </p:childTnLst>
                          </p:cTn>
                        </p:par>
                        <p:par>
                          <p:cTn id="20" fill="hold">
                            <p:stCondLst>
                              <p:cond delay="1610"/>
                            </p:stCondLst>
                            <p:childTnLst>
                              <p:par>
                                <p:cTn id="21" presetID="22" presetClass="entr" presetSubtype="8" fill="hold" nodeType="afterEffect">
                                  <p:stCondLst>
                                    <p:cond delay="0"/>
                                  </p:stCondLst>
                                  <p:childTnLst>
                                    <p:set>
                                      <p:cBhvr>
                                        <p:cTn id="22" dur="1" fill="hold">
                                          <p:stCondLst>
                                            <p:cond delay="0"/>
                                          </p:stCondLst>
                                        </p:cTn>
                                        <p:tgtEl>
                                          <p:spTgt spid="34820"/>
                                        </p:tgtEl>
                                        <p:attrNameLst>
                                          <p:attrName>style.visibility</p:attrName>
                                        </p:attrNameLst>
                                      </p:cBhvr>
                                      <p:to>
                                        <p:strVal val="visible"/>
                                      </p:to>
                                    </p:set>
                                    <p:animEffect transition="in" filter="wipe(left)">
                                      <p:cBhvr>
                                        <p:cTn id="23" dur="500"/>
                                        <p:tgtEl>
                                          <p:spTgt spid="34820"/>
                                        </p:tgtEl>
                                      </p:cBhvr>
                                    </p:animEffect>
                                  </p:childTnLst>
                                  <p:subTnLst>
                                    <p:set>
                                      <p:cBhvr override="childStyle">
                                        <p:cTn dur="1" fill="hold" display="0" masterRel="nextClick" afterEffect="1"/>
                                        <p:tgtEl>
                                          <p:spTgt spid="34820"/>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8">
                                            <p:txEl>
                                              <p:pRg st="1" end="1"/>
                                            </p:txEl>
                                          </p:spTgt>
                                        </p:tgtEl>
                                        <p:attrNameLst>
                                          <p:attrName>style.visibility</p:attrName>
                                        </p:attrNameLst>
                                      </p:cBhvr>
                                      <p:to>
                                        <p:strVal val="visible"/>
                                      </p:to>
                                    </p:set>
                                    <p:anim calcmode="discrete" valueType="clr">
                                      <p:cBhvr override="childStyle">
                                        <p:cTn id="28" dur="80"/>
                                        <p:tgtEl>
                                          <p:spTgt spid="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8">
                                            <p:txEl>
                                              <p:pRg st="1" end="1"/>
                                            </p:txEl>
                                          </p:spTgt>
                                        </p:tgtEl>
                                        <p:attrNameLst>
                                          <p:attrName>fillcolor</p:attrName>
                                        </p:attrNameLst>
                                      </p:cBhvr>
                                      <p:tavLst>
                                        <p:tav tm="0">
                                          <p:val>
                                            <p:clrVal>
                                              <a:schemeClr val="accent2"/>
                                            </p:clrVal>
                                          </p:val>
                                        </p:tav>
                                        <p:tav tm="50000">
                                          <p:val>
                                            <p:clrVal>
                                              <a:schemeClr val="hlink"/>
                                            </p:clrVal>
                                          </p:val>
                                        </p:tav>
                                      </p:tavLst>
                                    </p:anim>
                                    <p:set>
                                      <p:cBhvr>
                                        <p:cTn id="30" dur="80"/>
                                        <p:tgtEl>
                                          <p:spTgt spid="8">
                                            <p:txEl>
                                              <p:pRg st="1" end="1"/>
                                            </p:txEl>
                                          </p:spTgt>
                                        </p:tgtEl>
                                        <p:attrNameLst>
                                          <p:attrName>fill.type</p:attrName>
                                        </p:attrNameLst>
                                      </p:cBhvr>
                                      <p:to>
                                        <p:strVal val="solid"/>
                                      </p:to>
                                    </p:set>
                                  </p:childTnLst>
                                </p:cTn>
                              </p:par>
                            </p:childTnLst>
                          </p:cTn>
                        </p:par>
                        <p:par>
                          <p:cTn id="31" fill="hold">
                            <p:stCondLst>
                              <p:cond delay="280"/>
                            </p:stCondLst>
                            <p:childTnLst>
                              <p:par>
                                <p:cTn id="32" presetID="12" presetClass="entr" presetSubtype="8" fill="hold" nodeType="afterEffect">
                                  <p:stCondLst>
                                    <p:cond delay="0"/>
                                  </p:stCondLst>
                                  <p:childTnLst>
                                    <p:set>
                                      <p:cBhvr>
                                        <p:cTn id="33" dur="1" fill="hold">
                                          <p:stCondLst>
                                            <p:cond delay="0"/>
                                          </p:stCondLst>
                                        </p:cTn>
                                        <p:tgtEl>
                                          <p:spTgt spid="34822"/>
                                        </p:tgtEl>
                                        <p:attrNameLst>
                                          <p:attrName>style.visibility</p:attrName>
                                        </p:attrNameLst>
                                      </p:cBhvr>
                                      <p:to>
                                        <p:strVal val="visible"/>
                                      </p:to>
                                    </p:set>
                                    <p:animEffect transition="in" filter="slide(fromLeft)">
                                      <p:cBhvr>
                                        <p:cTn id="34" dur="500"/>
                                        <p:tgtEl>
                                          <p:spTgt spid="34822"/>
                                        </p:tgtEl>
                                      </p:cBhvr>
                                    </p:animEffect>
                                  </p:childTnLst>
                                  <p:subTnLst>
                                    <p:set>
                                      <p:cBhvr override="childStyle">
                                        <p:cTn dur="1" fill="hold" display="0" masterRel="nextClick" afterEffect="1"/>
                                        <p:tgtEl>
                                          <p:spTgt spid="3482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7" presetClass="entr" presetSubtype="0" fill="hold" nodeType="clickEffect">
                                  <p:stCondLst>
                                    <p:cond delay="0"/>
                                  </p:stCondLst>
                                  <p:iterate type="lt">
                                    <p:tmPct val="50000"/>
                                  </p:iterate>
                                  <p:childTnLst>
                                    <p:set>
                                      <p:cBhvr>
                                        <p:cTn id="38" dur="1" fill="hold">
                                          <p:stCondLst>
                                            <p:cond delay="0"/>
                                          </p:stCondLst>
                                        </p:cTn>
                                        <p:tgtEl>
                                          <p:spTgt spid="8">
                                            <p:txEl>
                                              <p:pRg st="2" end="2"/>
                                            </p:txEl>
                                          </p:spTgt>
                                        </p:tgtEl>
                                        <p:attrNameLst>
                                          <p:attrName>style.visibility</p:attrName>
                                        </p:attrNameLst>
                                      </p:cBhvr>
                                      <p:to>
                                        <p:strVal val="visible"/>
                                      </p:to>
                                    </p:set>
                                    <p:anim calcmode="discrete" valueType="clr">
                                      <p:cBhvr override="childStyle">
                                        <p:cTn id="39" dur="80"/>
                                        <p:tgtEl>
                                          <p:spTgt spid="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8">
                                            <p:txEl>
                                              <p:pRg st="2" end="2"/>
                                            </p:txEl>
                                          </p:spTgt>
                                        </p:tgtEl>
                                        <p:attrNameLst>
                                          <p:attrName>fillcolor</p:attrName>
                                        </p:attrNameLst>
                                      </p:cBhvr>
                                      <p:tavLst>
                                        <p:tav tm="0">
                                          <p:val>
                                            <p:clrVal>
                                              <a:schemeClr val="accent2"/>
                                            </p:clrVal>
                                          </p:val>
                                        </p:tav>
                                        <p:tav tm="50000">
                                          <p:val>
                                            <p:clrVal>
                                              <a:schemeClr val="hlink"/>
                                            </p:clrVal>
                                          </p:val>
                                        </p:tav>
                                      </p:tavLst>
                                    </p:anim>
                                    <p:set>
                                      <p:cBhvr>
                                        <p:cTn id="41" dur="80"/>
                                        <p:tgtEl>
                                          <p:spTgt spid="8">
                                            <p:txEl>
                                              <p:pRg st="2" end="2"/>
                                            </p:txEl>
                                          </p:spTgt>
                                        </p:tgtEl>
                                        <p:attrNameLst>
                                          <p:attrName>fill.type</p:attrName>
                                        </p:attrNameLst>
                                      </p:cBhvr>
                                      <p:to>
                                        <p:strVal val="solid"/>
                                      </p:to>
                                    </p:set>
                                  </p:childTnLst>
                                </p:cTn>
                              </p:par>
                            </p:childTnLst>
                          </p:cTn>
                        </p:par>
                        <p:par>
                          <p:cTn id="42" fill="hold">
                            <p:stCondLst>
                              <p:cond delay="280"/>
                            </p:stCondLst>
                            <p:childTnLst>
                              <p:par>
                                <p:cTn id="43" presetID="12" presetClass="entr" presetSubtype="8" fill="hold" nodeType="afterEffect">
                                  <p:stCondLst>
                                    <p:cond delay="0"/>
                                  </p:stCondLst>
                                  <p:childTnLst>
                                    <p:set>
                                      <p:cBhvr>
                                        <p:cTn id="44" dur="1" fill="hold">
                                          <p:stCondLst>
                                            <p:cond delay="0"/>
                                          </p:stCondLst>
                                        </p:cTn>
                                        <p:tgtEl>
                                          <p:spTgt spid="34824"/>
                                        </p:tgtEl>
                                        <p:attrNameLst>
                                          <p:attrName>style.visibility</p:attrName>
                                        </p:attrNameLst>
                                      </p:cBhvr>
                                      <p:to>
                                        <p:strVal val="visible"/>
                                      </p:to>
                                    </p:set>
                                    <p:animEffect transition="in" filter="slide(fromLeft)">
                                      <p:cBhvr>
                                        <p:cTn id="45" dur="500"/>
                                        <p:tgtEl>
                                          <p:spTgt spid="34824"/>
                                        </p:tgtEl>
                                      </p:cBhvr>
                                    </p:animEffect>
                                  </p:childTnLst>
                                  <p:subTnLst>
                                    <p:set>
                                      <p:cBhvr override="childStyle">
                                        <p:cTn dur="1" fill="hold" display="0" masterRel="nextClick" afterEffect="1"/>
                                        <p:tgtEl>
                                          <p:spTgt spid="34824"/>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27" presetClass="entr" presetSubtype="0" fill="hold" nodeType="clickEffect">
                                  <p:stCondLst>
                                    <p:cond delay="0"/>
                                  </p:stCondLst>
                                  <p:iterate type="lt">
                                    <p:tmPct val="50000"/>
                                  </p:iterate>
                                  <p:childTnLst>
                                    <p:set>
                                      <p:cBhvr>
                                        <p:cTn id="49" dur="1" fill="hold">
                                          <p:stCondLst>
                                            <p:cond delay="0"/>
                                          </p:stCondLst>
                                        </p:cTn>
                                        <p:tgtEl>
                                          <p:spTgt spid="8">
                                            <p:txEl>
                                              <p:pRg st="3" end="3"/>
                                            </p:txEl>
                                          </p:spTgt>
                                        </p:tgtEl>
                                        <p:attrNameLst>
                                          <p:attrName>style.visibility</p:attrName>
                                        </p:attrNameLst>
                                      </p:cBhvr>
                                      <p:to>
                                        <p:strVal val="visible"/>
                                      </p:to>
                                    </p:set>
                                    <p:anim calcmode="discrete" valueType="clr">
                                      <p:cBhvr override="childStyle">
                                        <p:cTn id="50" dur="80"/>
                                        <p:tgtEl>
                                          <p:spTgt spid="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8">
                                            <p:txEl>
                                              <p:pRg st="3" end="3"/>
                                            </p:txEl>
                                          </p:spTgt>
                                        </p:tgtEl>
                                        <p:attrNameLst>
                                          <p:attrName>fillcolor</p:attrName>
                                        </p:attrNameLst>
                                      </p:cBhvr>
                                      <p:tavLst>
                                        <p:tav tm="0">
                                          <p:val>
                                            <p:clrVal>
                                              <a:schemeClr val="accent2"/>
                                            </p:clrVal>
                                          </p:val>
                                        </p:tav>
                                        <p:tav tm="50000">
                                          <p:val>
                                            <p:clrVal>
                                              <a:schemeClr val="hlink"/>
                                            </p:clrVal>
                                          </p:val>
                                        </p:tav>
                                      </p:tavLst>
                                    </p:anim>
                                    <p:set>
                                      <p:cBhvr>
                                        <p:cTn id="52" dur="80"/>
                                        <p:tgtEl>
                                          <p:spTgt spid="8">
                                            <p:txEl>
                                              <p:pRg st="3" end="3"/>
                                            </p:txEl>
                                          </p:spTgt>
                                        </p:tgtEl>
                                        <p:attrNameLst>
                                          <p:attrName>fill.type</p:attrName>
                                        </p:attrNameLst>
                                      </p:cBhvr>
                                      <p:to>
                                        <p:strVal val="solid"/>
                                      </p:to>
                                    </p:set>
                                  </p:childTnLst>
                                </p:cTn>
                              </p:par>
                            </p:childTnLst>
                          </p:cTn>
                        </p:par>
                        <p:par>
                          <p:cTn id="53" fill="hold">
                            <p:stCondLst>
                              <p:cond delay="359"/>
                            </p:stCondLst>
                            <p:childTnLst>
                              <p:par>
                                <p:cTn id="54" presetID="12" presetClass="entr" presetSubtype="8" fill="hold" nodeType="afterEffect">
                                  <p:stCondLst>
                                    <p:cond delay="0"/>
                                  </p:stCondLst>
                                  <p:childTnLst>
                                    <p:set>
                                      <p:cBhvr>
                                        <p:cTn id="55" dur="1" fill="hold">
                                          <p:stCondLst>
                                            <p:cond delay="0"/>
                                          </p:stCondLst>
                                        </p:cTn>
                                        <p:tgtEl>
                                          <p:spTgt spid="34826"/>
                                        </p:tgtEl>
                                        <p:attrNameLst>
                                          <p:attrName>style.visibility</p:attrName>
                                        </p:attrNameLst>
                                      </p:cBhvr>
                                      <p:to>
                                        <p:strVal val="visible"/>
                                      </p:to>
                                    </p:set>
                                    <p:animEffect transition="in" filter="slide(fromLeft)">
                                      <p:cBhvr>
                                        <p:cTn id="56" dur="500"/>
                                        <p:tgtEl>
                                          <p:spTgt spid="34826"/>
                                        </p:tgtEl>
                                      </p:cBhvr>
                                    </p:animEffect>
                                  </p:childTnLst>
                                  <p:subTnLst>
                                    <p:set>
                                      <p:cBhvr override="childStyle">
                                        <p:cTn dur="1" fill="hold" display="0" masterRel="nextClick" afterEffect="1"/>
                                        <p:tgtEl>
                                          <p:spTgt spid="34826"/>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7" presetClass="entr" presetSubtype="0" fill="hold" nodeType="clickEffect">
                                  <p:stCondLst>
                                    <p:cond delay="0"/>
                                  </p:stCondLst>
                                  <p:iterate type="lt">
                                    <p:tmPct val="50000"/>
                                  </p:iterate>
                                  <p:childTnLst>
                                    <p:set>
                                      <p:cBhvr>
                                        <p:cTn id="60" dur="1" fill="hold">
                                          <p:stCondLst>
                                            <p:cond delay="0"/>
                                          </p:stCondLst>
                                        </p:cTn>
                                        <p:tgtEl>
                                          <p:spTgt spid="8">
                                            <p:txEl>
                                              <p:pRg st="4" end="4"/>
                                            </p:txEl>
                                          </p:spTgt>
                                        </p:tgtEl>
                                        <p:attrNameLst>
                                          <p:attrName>style.visibility</p:attrName>
                                        </p:attrNameLst>
                                      </p:cBhvr>
                                      <p:to>
                                        <p:strVal val="visible"/>
                                      </p:to>
                                    </p:set>
                                    <p:anim calcmode="discrete" valueType="clr">
                                      <p:cBhvr override="childStyle">
                                        <p:cTn id="61" dur="80"/>
                                        <p:tgtEl>
                                          <p:spTgt spid="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2" dur="80"/>
                                        <p:tgtEl>
                                          <p:spTgt spid="8">
                                            <p:txEl>
                                              <p:pRg st="4" end="4"/>
                                            </p:txEl>
                                          </p:spTgt>
                                        </p:tgtEl>
                                        <p:attrNameLst>
                                          <p:attrName>fillcolor</p:attrName>
                                        </p:attrNameLst>
                                      </p:cBhvr>
                                      <p:tavLst>
                                        <p:tav tm="0">
                                          <p:val>
                                            <p:clrVal>
                                              <a:schemeClr val="accent2"/>
                                            </p:clrVal>
                                          </p:val>
                                        </p:tav>
                                        <p:tav tm="50000">
                                          <p:val>
                                            <p:clrVal>
                                              <a:schemeClr val="hlink"/>
                                            </p:clrVal>
                                          </p:val>
                                        </p:tav>
                                      </p:tavLst>
                                    </p:anim>
                                    <p:set>
                                      <p:cBhvr>
                                        <p:cTn id="63" dur="80"/>
                                        <p:tgtEl>
                                          <p:spTgt spid="8">
                                            <p:txEl>
                                              <p:pRg st="4" end="4"/>
                                            </p:txEl>
                                          </p:spTgt>
                                        </p:tgtEl>
                                        <p:attrNameLst>
                                          <p:attrName>fill.type</p:attrName>
                                        </p:attrNameLst>
                                      </p:cBhvr>
                                      <p:to>
                                        <p:strVal val="solid"/>
                                      </p:to>
                                    </p:set>
                                  </p:childTnLst>
                                </p:cTn>
                              </p:par>
                            </p:childTnLst>
                          </p:cTn>
                        </p:par>
                        <p:par>
                          <p:cTn id="64" fill="hold">
                            <p:stCondLst>
                              <p:cond delay="399"/>
                            </p:stCondLst>
                            <p:childTnLst>
                              <p:par>
                                <p:cTn id="65" presetID="12" presetClass="entr" presetSubtype="8" fill="hold" nodeType="afterEffect">
                                  <p:stCondLst>
                                    <p:cond delay="0"/>
                                  </p:stCondLst>
                                  <p:childTnLst>
                                    <p:set>
                                      <p:cBhvr>
                                        <p:cTn id="66" dur="1" fill="hold">
                                          <p:stCondLst>
                                            <p:cond delay="0"/>
                                          </p:stCondLst>
                                        </p:cTn>
                                        <p:tgtEl>
                                          <p:spTgt spid="34828"/>
                                        </p:tgtEl>
                                        <p:attrNameLst>
                                          <p:attrName>style.visibility</p:attrName>
                                        </p:attrNameLst>
                                      </p:cBhvr>
                                      <p:to>
                                        <p:strVal val="visible"/>
                                      </p:to>
                                    </p:set>
                                    <p:animEffect transition="in" filter="slide(fromLeft)">
                                      <p:cBhvr>
                                        <p:cTn id="67" dur="500"/>
                                        <p:tgtEl>
                                          <p:spTgt spid="34828"/>
                                        </p:tgtEl>
                                      </p:cBhvr>
                                    </p:animEffect>
                                  </p:childTnLst>
                                  <p:subTnLst>
                                    <p:set>
                                      <p:cBhvr override="childStyle">
                                        <p:cTn dur="1" fill="hold" display="0" masterRel="nextClick" afterEffect="1"/>
                                        <p:tgtEl>
                                          <p:spTgt spid="34828"/>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27" presetClass="entr" presetSubtype="0" fill="hold" nodeType="clickEffect">
                                  <p:stCondLst>
                                    <p:cond delay="0"/>
                                  </p:stCondLst>
                                  <p:iterate type="lt">
                                    <p:tmPct val="50000"/>
                                  </p:iterate>
                                  <p:childTnLst>
                                    <p:set>
                                      <p:cBhvr>
                                        <p:cTn id="71" dur="1" fill="hold">
                                          <p:stCondLst>
                                            <p:cond delay="0"/>
                                          </p:stCondLst>
                                        </p:cTn>
                                        <p:tgtEl>
                                          <p:spTgt spid="8">
                                            <p:txEl>
                                              <p:pRg st="5" end="5"/>
                                            </p:txEl>
                                          </p:spTgt>
                                        </p:tgtEl>
                                        <p:attrNameLst>
                                          <p:attrName>style.visibility</p:attrName>
                                        </p:attrNameLst>
                                      </p:cBhvr>
                                      <p:to>
                                        <p:strVal val="visible"/>
                                      </p:to>
                                    </p:set>
                                    <p:anim calcmode="discrete" valueType="clr">
                                      <p:cBhvr override="childStyle">
                                        <p:cTn id="72" dur="80"/>
                                        <p:tgtEl>
                                          <p:spTgt spid="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3" dur="80"/>
                                        <p:tgtEl>
                                          <p:spTgt spid="8">
                                            <p:txEl>
                                              <p:pRg st="5" end="5"/>
                                            </p:txEl>
                                          </p:spTgt>
                                        </p:tgtEl>
                                        <p:attrNameLst>
                                          <p:attrName>fillcolor</p:attrName>
                                        </p:attrNameLst>
                                      </p:cBhvr>
                                      <p:tavLst>
                                        <p:tav tm="0">
                                          <p:val>
                                            <p:clrVal>
                                              <a:schemeClr val="accent2"/>
                                            </p:clrVal>
                                          </p:val>
                                        </p:tav>
                                        <p:tav tm="50000">
                                          <p:val>
                                            <p:clrVal>
                                              <a:schemeClr val="hlink"/>
                                            </p:clrVal>
                                          </p:val>
                                        </p:tav>
                                      </p:tavLst>
                                    </p:anim>
                                    <p:set>
                                      <p:cBhvr>
                                        <p:cTn id="74" dur="80"/>
                                        <p:tgtEl>
                                          <p:spTgt spid="8">
                                            <p:txEl>
                                              <p:pRg st="5" end="5"/>
                                            </p:txEl>
                                          </p:spTgt>
                                        </p:tgtEl>
                                        <p:attrNameLst>
                                          <p:attrName>fill.type</p:attrName>
                                        </p:attrNameLst>
                                      </p:cBhvr>
                                      <p:to>
                                        <p:strVal val="solid"/>
                                      </p:to>
                                    </p:set>
                                  </p:childTnLst>
                                </p:cTn>
                              </p:par>
                            </p:childTnLst>
                          </p:cTn>
                        </p:par>
                        <p:par>
                          <p:cTn id="75" fill="hold">
                            <p:stCondLst>
                              <p:cond delay="359"/>
                            </p:stCondLst>
                            <p:childTnLst>
                              <p:par>
                                <p:cTn id="76" presetID="22" presetClass="entr" presetSubtype="1" fill="hold" nodeType="afterEffect">
                                  <p:stCondLst>
                                    <p:cond delay="0"/>
                                  </p:stCondLst>
                                  <p:childTnLst>
                                    <p:set>
                                      <p:cBhvr>
                                        <p:cTn id="77" dur="1" fill="hold">
                                          <p:stCondLst>
                                            <p:cond delay="0"/>
                                          </p:stCondLst>
                                        </p:cTn>
                                        <p:tgtEl>
                                          <p:spTgt spid="34830"/>
                                        </p:tgtEl>
                                        <p:attrNameLst>
                                          <p:attrName>style.visibility</p:attrName>
                                        </p:attrNameLst>
                                      </p:cBhvr>
                                      <p:to>
                                        <p:strVal val="visible"/>
                                      </p:to>
                                    </p:set>
                                    <p:animEffect transition="in" filter="wipe(up)">
                                      <p:cBhvr>
                                        <p:cTn id="78" dur="500"/>
                                        <p:tgtEl>
                                          <p:spTgt spid="34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219200" y="1448829"/>
            <a:ext cx="4444752" cy="421241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4940597"/>
            <a:ext cx="5220072" cy="184877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5400" y="5479098"/>
            <a:ext cx="11912600" cy="1369887"/>
          </a:xfrm>
          <a:prstGeom prst="rect">
            <a:avLst/>
          </a:prstGeom>
        </p:spPr>
      </p:pic>
      <p:sp>
        <p:nvSpPr>
          <p:cNvPr id="5" name="TextBox 9">
            <a:hlinkClick r:id="" action="ppaction://hlinkshowjump?jump=nextslide"/>
          </p:cNvPr>
          <p:cNvSpPr txBox="1"/>
          <p:nvPr/>
        </p:nvSpPr>
        <p:spPr>
          <a:xfrm>
            <a:off x="2639616" y="735831"/>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2.</a:t>
            </a:r>
            <a:r>
              <a:rPr lang="zh-CN" altLang="en-US" sz="3000" dirty="0">
                <a:solidFill>
                  <a:schemeClr val="bg1"/>
                </a:solidFill>
              </a:rPr>
              <a:t>提高就业质量和人民收入</a:t>
            </a:r>
          </a:p>
        </p:txBody>
      </p:sp>
      <p:sp>
        <p:nvSpPr>
          <p:cNvPr id="6" name="矩形 5"/>
          <p:cNvSpPr/>
          <p:nvPr/>
        </p:nvSpPr>
        <p:spPr>
          <a:xfrm>
            <a:off x="1346200" y="2132857"/>
            <a:ext cx="4245744" cy="3230093"/>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就业是最大的民生</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扩大中等收入群体</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增加低收入者收入</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调节过高收入</a:t>
            </a:r>
            <a:endParaRPr lang="en-US" altLang="zh-CN" sz="28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800" b="1" dirty="0">
                <a:latin typeface="楷体" panose="02010609060101010101" pitchFamily="49" charset="-122"/>
                <a:ea typeface="楷体" panose="02010609060101010101" pitchFamily="49" charset="-122"/>
              </a:rPr>
              <a:t>取缔非法收入</a:t>
            </a:r>
            <a:endParaRPr lang="en-US" altLang="zh-CN" sz="2800" b="1" dirty="0">
              <a:latin typeface="楷体" panose="02010609060101010101" pitchFamily="49" charset="-122"/>
              <a:ea typeface="楷体" panose="02010609060101010101" pitchFamily="49" charset="-122"/>
            </a:endParaRPr>
          </a:p>
        </p:txBody>
      </p:sp>
      <p:pic>
        <p:nvPicPr>
          <p:cNvPr id="7" name="Picture 12" descr="118371428_21n"/>
          <p:cNvPicPr>
            <a:picLocks noChangeAspect="1" noChangeArrowheads="1"/>
          </p:cNvPicPr>
          <p:nvPr/>
        </p:nvPicPr>
        <p:blipFill>
          <a:blip r:embed="rId4" cstate="print"/>
          <a:srcRect/>
          <a:stretch>
            <a:fillRect/>
          </a:stretch>
        </p:blipFill>
        <p:spPr bwMode="auto">
          <a:xfrm>
            <a:off x="5735960" y="2204864"/>
            <a:ext cx="4608512" cy="3024240"/>
          </a:xfrm>
          <a:prstGeom prst="rect">
            <a:avLst/>
          </a:prstGeom>
          <a:noFill/>
          <a:ln w="9525">
            <a:noFill/>
            <a:miter lim="800000"/>
            <a:headEnd/>
            <a:tailEnd/>
          </a:ln>
        </p:spPr>
      </p:pic>
      <p:pic>
        <p:nvPicPr>
          <p:cNvPr id="8" name="Picture 11" descr="159741744"/>
          <p:cNvPicPr>
            <a:picLocks noChangeAspect="1" noChangeArrowheads="1"/>
          </p:cNvPicPr>
          <p:nvPr/>
        </p:nvPicPr>
        <p:blipFill>
          <a:blip r:embed="rId5" cstate="print"/>
          <a:srcRect/>
          <a:stretch>
            <a:fillRect/>
          </a:stretch>
        </p:blipFill>
        <p:spPr bwMode="auto">
          <a:xfrm>
            <a:off x="5735960" y="1481611"/>
            <a:ext cx="5616624" cy="4161527"/>
          </a:xfrm>
          <a:prstGeom prst="rect">
            <a:avLst/>
          </a:prstGeom>
          <a:noFill/>
          <a:ln w="9525">
            <a:noFill/>
            <a:miter lim="800000"/>
            <a:headEnd/>
            <a:tailEnd/>
          </a:ln>
        </p:spPr>
      </p:pic>
    </p:spTree>
    <p:extLst>
      <p:ext uri="{BB962C8B-B14F-4D97-AF65-F5344CB8AC3E}">
        <p14:creationId xmlns:p14="http://schemas.microsoft.com/office/powerpoint/2010/main" xmlns="" val="38883842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6"/>
                                        </p:tgtEl>
                                        <p:attrNameLst>
                                          <p:attrName>style.visibility</p:attrName>
                                        </p:attrNameLst>
                                      </p:cBhvr>
                                      <p:to>
                                        <p:strVal val="visible"/>
                                      </p:to>
                                    </p:set>
                                    <p:anim calcmode="discrete" valueType="clr">
                                      <p:cBhvr override="childStyle">
                                        <p:cTn id="1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6"/>
                                        </p:tgtEl>
                                        <p:attrNameLst>
                                          <p:attrName>fillcolor</p:attrName>
                                        </p:attrNameLst>
                                      </p:cBhvr>
                                      <p:tavLst>
                                        <p:tav tm="0">
                                          <p:val>
                                            <p:clrVal>
                                              <a:schemeClr val="accent2"/>
                                            </p:clrVal>
                                          </p:val>
                                        </p:tav>
                                        <p:tav tm="50000">
                                          <p:val>
                                            <p:clrVal>
                                              <a:schemeClr val="hlink"/>
                                            </p:clrVal>
                                          </p:val>
                                        </p:tav>
                                      </p:tavLst>
                                    </p:anim>
                                    <p:set>
                                      <p:cBhvr>
                                        <p:cTn id="19" dur="80"/>
                                        <p:tgtEl>
                                          <p:spTgt spid="6"/>
                                        </p:tgtEl>
                                        <p:attrNameLst>
                                          <p:attrName>fill.type</p:attrName>
                                        </p:attrNameLst>
                                      </p:cBhvr>
                                      <p:to>
                                        <p:strVal val="solid"/>
                                      </p:to>
                                    </p:set>
                                  </p:childTnLst>
                                </p:cTn>
                              </p:par>
                            </p:childTnLst>
                          </p:cTn>
                        </p:par>
                        <p:par>
                          <p:cTn id="20" fill="hold">
                            <p:stCondLst>
                              <p:cond delay="2730"/>
                            </p:stCondLst>
                            <p:childTnLst>
                              <p:par>
                                <p:cTn id="21" presetID="8"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i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178B71EB-B175-4FC1-BC9C-E7B3908BFC7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36160" y="741409"/>
            <a:ext cx="6847840" cy="6116591"/>
          </a:xfrm>
          <a:prstGeom prst="rect">
            <a:avLst/>
          </a:prstGeom>
        </p:spPr>
      </p:pic>
      <p:sp>
        <p:nvSpPr>
          <p:cNvPr id="4" name="TextBox 9">
            <a:hlinkClick r:id="" action="ppaction://hlinkshowjump?jump=nextslide"/>
            <a:extLst>
              <a:ext uri="{FF2B5EF4-FFF2-40B4-BE49-F238E27FC236}">
                <a16:creationId xmlns:a16="http://schemas.microsoft.com/office/drawing/2014/main" xmlns="" id="{BCF78955-BCA2-48FB-91E1-8452BC706FFC}"/>
              </a:ext>
            </a:extLst>
          </p:cNvPr>
          <p:cNvSpPr txBox="1"/>
          <p:nvPr/>
        </p:nvSpPr>
        <p:spPr>
          <a:xfrm>
            <a:off x="4194096" y="75431"/>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2.</a:t>
            </a:r>
            <a:r>
              <a:rPr lang="zh-CN" altLang="en-US" sz="3000" dirty="0">
                <a:solidFill>
                  <a:schemeClr val="bg1"/>
                </a:solidFill>
              </a:rPr>
              <a:t>提高就业质量和人民收入</a:t>
            </a:r>
          </a:p>
        </p:txBody>
      </p:sp>
      <p:sp>
        <p:nvSpPr>
          <p:cNvPr id="5" name="矩形 4">
            <a:extLst>
              <a:ext uri="{FF2B5EF4-FFF2-40B4-BE49-F238E27FC236}">
                <a16:creationId xmlns:a16="http://schemas.microsoft.com/office/drawing/2014/main" xmlns="" id="{12255043-F4CE-4659-90C0-9D70A4928EA2}"/>
              </a:ext>
            </a:extLst>
          </p:cNvPr>
          <p:cNvSpPr/>
          <p:nvPr/>
        </p:nvSpPr>
        <p:spPr>
          <a:xfrm>
            <a:off x="274320" y="2137710"/>
            <a:ext cx="4470400" cy="3323987"/>
          </a:xfrm>
          <a:prstGeom prst="rect">
            <a:avLst/>
          </a:prstGeom>
        </p:spPr>
        <p:txBody>
          <a:bodyPr wrap="square">
            <a:spAutoFit/>
          </a:bodyPr>
          <a:lstStyle/>
          <a:p>
            <a:pPr algn="just"/>
            <a:r>
              <a:rPr lang="zh-CN" altLang="en-US" sz="2400" b="1" dirty="0">
                <a:latin typeface="&amp;quot"/>
              </a:rPr>
              <a:t>要坚持就业优先战略和积极就业政策，实现更高质量和更充分就业。大规模开展职业技能培训，注重解决结构性就业矛盾，鼓励创业带动就业。</a:t>
            </a:r>
            <a:endParaRPr lang="en-US" altLang="zh-CN" sz="2400" b="1" dirty="0">
              <a:latin typeface="&amp;quot"/>
            </a:endParaRPr>
          </a:p>
          <a:p>
            <a:pPr algn="just"/>
            <a:endParaRPr lang="zh-CN" altLang="en-US" b="1" dirty="0">
              <a:latin typeface="&amp;quot"/>
            </a:endParaRPr>
          </a:p>
          <a:p>
            <a:pPr algn="just"/>
            <a:r>
              <a:rPr lang="zh-CN" altLang="en-US" sz="2400" b="1" dirty="0">
                <a:latin typeface="&amp;quot"/>
              </a:rPr>
              <a:t>坚持在</a:t>
            </a:r>
            <a:r>
              <a:rPr lang="zh-CN" altLang="en-US" sz="2400" b="1" dirty="0">
                <a:solidFill>
                  <a:srgbClr val="FF0000"/>
                </a:solidFill>
                <a:latin typeface="&amp;quot"/>
              </a:rPr>
              <a:t>经济增长</a:t>
            </a:r>
            <a:r>
              <a:rPr lang="zh-CN" altLang="en-US" sz="2400" b="1" dirty="0">
                <a:latin typeface="&amp;quot"/>
              </a:rPr>
              <a:t>的同时实现居民</a:t>
            </a:r>
            <a:r>
              <a:rPr lang="zh-CN" altLang="en-US" sz="2400" b="1" dirty="0">
                <a:solidFill>
                  <a:schemeClr val="accent6">
                    <a:lumMod val="50000"/>
                  </a:schemeClr>
                </a:solidFill>
                <a:latin typeface="&amp;quot"/>
              </a:rPr>
              <a:t>收入同步增长</a:t>
            </a:r>
            <a:r>
              <a:rPr lang="zh-CN" altLang="en-US" sz="2400" b="1" dirty="0">
                <a:latin typeface="&amp;quot"/>
              </a:rPr>
              <a:t>、在</a:t>
            </a:r>
            <a:r>
              <a:rPr lang="zh-CN" altLang="en-US" sz="2400" b="1" dirty="0">
                <a:solidFill>
                  <a:srgbClr val="FF0000"/>
                </a:solidFill>
                <a:latin typeface="&amp;quot"/>
              </a:rPr>
              <a:t>劳动生产率提高</a:t>
            </a:r>
            <a:r>
              <a:rPr lang="zh-CN" altLang="en-US" sz="2400" b="1" dirty="0">
                <a:latin typeface="&amp;quot"/>
              </a:rPr>
              <a:t>的同时实现</a:t>
            </a:r>
            <a:r>
              <a:rPr lang="zh-CN" altLang="en-US" sz="2400" b="1" dirty="0">
                <a:solidFill>
                  <a:schemeClr val="accent6">
                    <a:lumMod val="50000"/>
                  </a:schemeClr>
                </a:solidFill>
                <a:latin typeface="&amp;quot"/>
              </a:rPr>
              <a:t>劳动报酬同步提高</a:t>
            </a:r>
            <a:r>
              <a:rPr lang="zh-CN" altLang="en-US" sz="2400" b="1" dirty="0">
                <a:latin typeface="&amp;quot"/>
              </a:rPr>
              <a:t>。</a:t>
            </a:r>
            <a:endParaRPr lang="zh-CN" altLang="en-US" sz="2400" b="1" i="0" u="none" strike="noStrike" dirty="0">
              <a:effectLst/>
              <a:latin typeface="&amp;quot"/>
            </a:endParaRPr>
          </a:p>
        </p:txBody>
      </p:sp>
      <p:pic>
        <p:nvPicPr>
          <p:cNvPr id="8" name="图片 7">
            <a:extLst>
              <a:ext uri="{FF2B5EF4-FFF2-40B4-BE49-F238E27FC236}">
                <a16:creationId xmlns:a16="http://schemas.microsoft.com/office/drawing/2014/main" xmlns="" id="{196067FA-8ECC-49D0-A73B-D32F9DD1FE3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6160" y="1404620"/>
            <a:ext cx="7236502" cy="4904740"/>
          </a:xfrm>
          <a:prstGeom prst="rect">
            <a:avLst/>
          </a:prstGeom>
        </p:spPr>
      </p:pic>
      <p:pic>
        <p:nvPicPr>
          <p:cNvPr id="10" name="图片 9">
            <a:extLst>
              <a:ext uri="{FF2B5EF4-FFF2-40B4-BE49-F238E27FC236}">
                <a16:creationId xmlns:a16="http://schemas.microsoft.com/office/drawing/2014/main" xmlns="" id="{45DFB7BE-B963-45FE-BE3F-3F471DE17DE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36160" y="1950720"/>
            <a:ext cx="7426960" cy="4632960"/>
          </a:xfrm>
          <a:prstGeom prst="rect">
            <a:avLst/>
          </a:prstGeom>
        </p:spPr>
      </p:pic>
      <p:pic>
        <p:nvPicPr>
          <p:cNvPr id="12" name="图片 11">
            <a:extLst>
              <a:ext uri="{FF2B5EF4-FFF2-40B4-BE49-F238E27FC236}">
                <a16:creationId xmlns:a16="http://schemas.microsoft.com/office/drawing/2014/main" xmlns="" id="{ACED6C88-48EE-4C8C-A0B3-44DFD8C493A8}"/>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836160" y="1404620"/>
            <a:ext cx="7426960" cy="5453379"/>
          </a:xfrm>
          <a:prstGeom prst="rect">
            <a:avLst/>
          </a:prstGeom>
        </p:spPr>
      </p:pic>
    </p:spTree>
    <p:extLst>
      <p:ext uri="{BB962C8B-B14F-4D97-AF65-F5344CB8AC3E}">
        <p14:creationId xmlns:p14="http://schemas.microsoft.com/office/powerpoint/2010/main" xmlns="" val="12025189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B8BF7F2D-744E-4BE4-933F-E2E244D52D4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32560" y="825638"/>
            <a:ext cx="9987280" cy="6032362"/>
          </a:xfrm>
          <a:prstGeom prst="rect">
            <a:avLst/>
          </a:prstGeom>
        </p:spPr>
      </p:pic>
    </p:spTree>
    <p:extLst>
      <p:ext uri="{BB962C8B-B14F-4D97-AF65-F5344CB8AC3E}">
        <p14:creationId xmlns:p14="http://schemas.microsoft.com/office/powerpoint/2010/main" xmlns="" val="382366974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742EC43-7F4D-4F19-9F49-EC0FBC8434CE}" type="datetime1">
              <a:rPr lang="zh-CN" altLang="en-US"/>
              <a:pPr>
                <a:defRPr/>
              </a:pPr>
              <a:t>2020/6/23</a:t>
            </a:fld>
            <a:endParaRPr lang="en-US" altLang="zh-CN"/>
          </a:p>
        </p:txBody>
      </p:sp>
      <p:sp>
        <p:nvSpPr>
          <p:cNvPr id="35842" name="灯片编号占位符 5"/>
          <p:cNvSpPr>
            <a:spLocks noGrp="1"/>
          </p:cNvSpPr>
          <p:nvPr>
            <p:ph type="sldNum" sz="quarter" idx="12"/>
          </p:nvPr>
        </p:nvSpPr>
        <p:spPr>
          <a:noFill/>
          <a:ln>
            <a:miter lim="800000"/>
            <a:headEnd/>
            <a:tailEnd/>
          </a:ln>
        </p:spPr>
        <p:txBody>
          <a:bodyPr/>
          <a:lstStyle/>
          <a:p>
            <a:pPr>
              <a:buFont typeface="Arial" charset="0"/>
              <a:buNone/>
            </a:pPr>
            <a:fld id="{9F99F4E8-F360-4431-B274-F487F095CE7C}" type="slidenum">
              <a:rPr lang="en-US" altLang="zh-CN" smtClean="0"/>
              <a:pPr>
                <a:buFont typeface="Arial" charset="0"/>
                <a:buNone/>
              </a:pPr>
              <a:t>6</a:t>
            </a:fld>
            <a:endParaRPr lang="en-US" altLang="zh-CN"/>
          </a:p>
        </p:txBody>
      </p:sp>
      <p:sp>
        <p:nvSpPr>
          <p:cNvPr id="35843" name="Text Box 10"/>
          <p:cNvSpPr txBox="1">
            <a:spLocks noChangeArrowheads="1"/>
          </p:cNvSpPr>
          <p:nvPr/>
        </p:nvSpPr>
        <p:spPr bwMode="auto">
          <a:xfrm>
            <a:off x="886936" y="1209983"/>
            <a:ext cx="10009938" cy="1702582"/>
          </a:xfrm>
          <a:prstGeom prst="rect">
            <a:avLst/>
          </a:prstGeom>
          <a:noFill/>
          <a:ln w="9525">
            <a:noFill/>
            <a:miter lim="800000"/>
            <a:headEnd/>
            <a:tailEnd/>
          </a:ln>
        </p:spPr>
        <p:txBody>
          <a:bodyPr>
            <a:spAutoFit/>
          </a:bodyPr>
          <a:lstStyle/>
          <a:p>
            <a:pPr algn="just">
              <a:lnSpc>
                <a:spcPct val="140000"/>
              </a:lnSpc>
              <a:spcBef>
                <a:spcPct val="50000"/>
              </a:spcBef>
            </a:pPr>
            <a:r>
              <a:rPr lang="en-US" altLang="zh-CN" sz="3386" b="1" dirty="0">
                <a:latin typeface="华文中宋"/>
                <a:ea typeface="华文中宋"/>
                <a:cs typeface="华文中宋"/>
              </a:rPr>
              <a:t>1.</a:t>
            </a:r>
            <a:r>
              <a:rPr lang="zh-CN" altLang="en-US" sz="3386" b="1" dirty="0">
                <a:latin typeface="华文中宋"/>
                <a:ea typeface="华文中宋"/>
                <a:cs typeface="华文中宋"/>
              </a:rPr>
              <a:t> 民生及民生问题：</a:t>
            </a:r>
            <a:endParaRPr lang="en-US" altLang="zh-CN" sz="3386" b="1" dirty="0">
              <a:latin typeface="华文中宋"/>
              <a:ea typeface="华文中宋"/>
              <a:cs typeface="华文中宋"/>
            </a:endParaRPr>
          </a:p>
          <a:p>
            <a:pPr algn="just">
              <a:lnSpc>
                <a:spcPct val="140000"/>
              </a:lnSpc>
              <a:spcBef>
                <a:spcPct val="50000"/>
              </a:spcBef>
            </a:pPr>
            <a:endParaRPr lang="zh-CN" altLang="en-US" sz="3386" b="1" dirty="0">
              <a:solidFill>
                <a:srgbClr val="CC0000"/>
              </a:solidFill>
              <a:latin typeface="黑体" pitchFamily="2" charset="-122"/>
              <a:ea typeface="黑体" pitchFamily="2" charset="-122"/>
            </a:endParaRPr>
          </a:p>
        </p:txBody>
      </p:sp>
      <p:sp>
        <p:nvSpPr>
          <p:cNvPr id="9" name="Text Box 10"/>
          <p:cNvSpPr txBox="1">
            <a:spLocks noChangeArrowheads="1"/>
          </p:cNvSpPr>
          <p:nvPr/>
        </p:nvSpPr>
        <p:spPr bwMode="auto">
          <a:xfrm>
            <a:off x="955808" y="1992770"/>
            <a:ext cx="8390608" cy="2781595"/>
          </a:xfrm>
          <a:prstGeom prst="rect">
            <a:avLst/>
          </a:prstGeom>
          <a:noFill/>
          <a:ln w="9525">
            <a:noFill/>
            <a:miter lim="800000"/>
            <a:headEnd/>
            <a:tailEnd/>
          </a:ln>
        </p:spPr>
        <p:txBody>
          <a:bodyPr>
            <a:spAutoFit/>
          </a:bodyPr>
          <a:lstStyle/>
          <a:p>
            <a:pPr algn="just">
              <a:lnSpc>
                <a:spcPct val="140000"/>
              </a:lnSpc>
              <a:spcBef>
                <a:spcPct val="50000"/>
              </a:spcBef>
            </a:pPr>
            <a:r>
              <a:rPr lang="zh-CN" altLang="en-US" sz="2539" dirty="0">
                <a:latin typeface="华文新魏" pitchFamily="2" charset="-122"/>
                <a:ea typeface="华文新魏" pitchFamily="2" charset="-122"/>
              </a:rPr>
              <a:t>到了</a:t>
            </a:r>
            <a:r>
              <a:rPr lang="en-US" altLang="zh-CN" sz="2539" dirty="0">
                <a:latin typeface="华文新魏" pitchFamily="2" charset="-122"/>
                <a:ea typeface="华文新魏" pitchFamily="2" charset="-122"/>
              </a:rPr>
              <a:t>20</a:t>
            </a:r>
            <a:r>
              <a:rPr lang="zh-CN" altLang="en-US" sz="2539" dirty="0">
                <a:latin typeface="华文新魏" pitchFamily="2" charset="-122"/>
                <a:ea typeface="华文新魏" pitchFamily="2" charset="-122"/>
              </a:rPr>
              <a:t>世纪</a:t>
            </a:r>
            <a:r>
              <a:rPr lang="en-US" altLang="zh-CN" sz="2539" dirty="0">
                <a:latin typeface="华文新魏" pitchFamily="2" charset="-122"/>
                <a:ea typeface="华文新魏" pitchFamily="2" charset="-122"/>
              </a:rPr>
              <a:t>20</a:t>
            </a:r>
            <a:r>
              <a:rPr lang="zh-CN" altLang="en-US" sz="2539" dirty="0">
                <a:latin typeface="华文新魏" pitchFamily="2" charset="-122"/>
                <a:ea typeface="华文新魏" pitchFamily="2" charset="-122"/>
              </a:rPr>
              <a:t>年代，孙中山给</a:t>
            </a:r>
            <a:r>
              <a:rPr lang="en-US" altLang="zh-CN" sz="2539" dirty="0">
                <a:latin typeface="华文新魏" pitchFamily="2" charset="-122"/>
                <a:ea typeface="华文新魏" pitchFamily="2" charset="-122"/>
              </a:rPr>
              <a:t>"</a:t>
            </a:r>
            <a:r>
              <a:rPr lang="zh-CN" altLang="en-US" sz="2539" dirty="0">
                <a:latin typeface="华文新魏" pitchFamily="2" charset="-122"/>
                <a:ea typeface="华文新魏" pitchFamily="2" charset="-122"/>
              </a:rPr>
              <a:t>民生</a:t>
            </a:r>
            <a:r>
              <a:rPr lang="en-US" altLang="zh-CN" sz="2539" dirty="0">
                <a:latin typeface="华文新魏" pitchFamily="2" charset="-122"/>
                <a:ea typeface="华文新魏" pitchFamily="2" charset="-122"/>
              </a:rPr>
              <a:t>"</a:t>
            </a:r>
            <a:r>
              <a:rPr lang="zh-CN" altLang="en-US" sz="2539" dirty="0">
                <a:latin typeface="华文新魏" pitchFamily="2" charset="-122"/>
                <a:ea typeface="华文新魏" pitchFamily="2" charset="-122"/>
              </a:rPr>
              <a:t>注入了新的内涵，并将之上升到</a:t>
            </a:r>
            <a:r>
              <a:rPr lang="en-US" altLang="zh-CN" sz="2539" dirty="0">
                <a:latin typeface="华文新魏" pitchFamily="2" charset="-122"/>
                <a:ea typeface="华文新魏" pitchFamily="2" charset="-122"/>
              </a:rPr>
              <a:t>"</a:t>
            </a:r>
            <a:r>
              <a:rPr lang="zh-CN" altLang="en-US" sz="2539" dirty="0">
                <a:latin typeface="华文新魏" pitchFamily="2" charset="-122"/>
                <a:ea typeface="华文新魏" pitchFamily="2" charset="-122"/>
              </a:rPr>
              <a:t>主义</a:t>
            </a:r>
            <a:r>
              <a:rPr lang="en-US" altLang="zh-CN" sz="2539" dirty="0">
                <a:latin typeface="华文新魏" pitchFamily="2" charset="-122"/>
                <a:ea typeface="华文新魏" pitchFamily="2" charset="-122"/>
              </a:rPr>
              <a:t>"</a:t>
            </a:r>
            <a:r>
              <a:rPr lang="zh-CN" altLang="en-US" sz="2539" dirty="0">
                <a:latin typeface="华文新魏" pitchFamily="2" charset="-122"/>
                <a:ea typeface="华文新魏" pitchFamily="2" charset="-122"/>
              </a:rPr>
              <a:t>、国家方针大政以及历史观这样一个前所未有的高度。孙中山对民生问题较为经典的解释是</a:t>
            </a:r>
            <a:r>
              <a:rPr lang="en-US" altLang="zh-CN" sz="2539" dirty="0">
                <a:solidFill>
                  <a:srgbClr val="C00000"/>
                </a:solidFill>
                <a:latin typeface="华文新魏" pitchFamily="2" charset="-122"/>
                <a:ea typeface="华文新魏" pitchFamily="2" charset="-122"/>
              </a:rPr>
              <a:t>:"</a:t>
            </a:r>
            <a:r>
              <a:rPr lang="zh-CN" altLang="en-US" sz="2539" dirty="0">
                <a:solidFill>
                  <a:srgbClr val="C00000"/>
                </a:solidFill>
                <a:latin typeface="华文新魏" pitchFamily="2" charset="-122"/>
                <a:ea typeface="华文新魏" pitchFamily="2" charset="-122"/>
              </a:rPr>
              <a:t>民生就是人民的生活</a:t>
            </a:r>
            <a:r>
              <a:rPr lang="en-US" altLang="zh-CN" sz="2539" dirty="0">
                <a:solidFill>
                  <a:srgbClr val="C00000"/>
                </a:solidFill>
                <a:latin typeface="华文新魏" pitchFamily="2" charset="-122"/>
                <a:ea typeface="华文新魏" pitchFamily="2" charset="-122"/>
              </a:rPr>
              <a:t>--</a:t>
            </a:r>
            <a:r>
              <a:rPr lang="zh-CN" altLang="en-US" sz="2539" dirty="0">
                <a:solidFill>
                  <a:srgbClr val="C00000"/>
                </a:solidFill>
                <a:latin typeface="华文新魏" pitchFamily="2" charset="-122"/>
                <a:ea typeface="华文新魏" pitchFamily="2" charset="-122"/>
              </a:rPr>
              <a:t>社会的生存，国民的生计，群众的生命。</a:t>
            </a:r>
            <a:r>
              <a:rPr lang="en-US" altLang="zh-CN" sz="2116" dirty="0">
                <a:latin typeface="华文新魏" pitchFamily="2" charset="-122"/>
                <a:ea typeface="华文新魏" pitchFamily="2" charset="-122"/>
              </a:rPr>
              <a:t>"(《</a:t>
            </a:r>
            <a:r>
              <a:rPr lang="zh-CN" altLang="en-US" sz="2116" dirty="0">
                <a:latin typeface="华文新魏" pitchFamily="2" charset="-122"/>
                <a:ea typeface="华文新魏" pitchFamily="2" charset="-122"/>
              </a:rPr>
              <a:t>孙中山选集</a:t>
            </a:r>
            <a:r>
              <a:rPr lang="en-US" altLang="zh-CN" sz="2116" dirty="0">
                <a:latin typeface="华文新魏" pitchFamily="2" charset="-122"/>
                <a:ea typeface="华文新魏" pitchFamily="2" charset="-122"/>
              </a:rPr>
              <a:t>》</a:t>
            </a:r>
            <a:r>
              <a:rPr lang="zh-CN" altLang="en-US" sz="2116" dirty="0">
                <a:latin typeface="华文新魏" pitchFamily="2" charset="-122"/>
                <a:ea typeface="华文新魏" pitchFamily="2" charset="-122"/>
              </a:rPr>
              <a:t>，人民出版社</a:t>
            </a:r>
            <a:r>
              <a:rPr lang="en-US" altLang="zh-CN" sz="2116" dirty="0">
                <a:latin typeface="华文新魏" pitchFamily="2" charset="-122"/>
                <a:ea typeface="华文新魏" pitchFamily="2" charset="-122"/>
              </a:rPr>
              <a:t>1981</a:t>
            </a:r>
            <a:r>
              <a:rPr lang="zh-CN" altLang="en-US" sz="2116" dirty="0">
                <a:latin typeface="华文新魏" pitchFamily="2" charset="-122"/>
                <a:ea typeface="华文新魏" pitchFamily="2" charset="-122"/>
              </a:rPr>
              <a:t>年版，第</a:t>
            </a:r>
            <a:r>
              <a:rPr lang="en-US" altLang="zh-CN" sz="2116" dirty="0">
                <a:latin typeface="华文新魏" pitchFamily="2" charset="-122"/>
                <a:ea typeface="华文新魏" pitchFamily="2" charset="-122"/>
              </a:rPr>
              <a:t>802</a:t>
            </a:r>
            <a:r>
              <a:rPr lang="zh-CN" altLang="en-US" sz="2116" dirty="0">
                <a:latin typeface="华文新魏" pitchFamily="2" charset="-122"/>
                <a:ea typeface="华文新魏" pitchFamily="2" charset="-122"/>
              </a:rPr>
              <a:t>页</a:t>
            </a:r>
            <a:r>
              <a:rPr lang="en-US" altLang="zh-CN" sz="2116" dirty="0">
                <a:latin typeface="华文新魏" pitchFamily="2" charset="-122"/>
                <a:ea typeface="华文新魏" pitchFamily="2" charset="-122"/>
              </a:rPr>
              <a:t>)</a:t>
            </a:r>
            <a:endParaRPr lang="zh-CN" altLang="en-US" sz="2116" dirty="0">
              <a:latin typeface="华文新魏" pitchFamily="2" charset="-122"/>
              <a:ea typeface="华文新魏" pitchFamily="2" charset="-122"/>
            </a:endParaRPr>
          </a:p>
        </p:txBody>
      </p:sp>
      <p:pic>
        <p:nvPicPr>
          <p:cNvPr id="35845" name="Picture 2" descr="http://p0.so.qhimgs1.com/bdr/_240_/t01706113fb4bcef854.jpg"/>
          <p:cNvPicPr>
            <a:picLocks noChangeAspect="1" noChangeArrowheads="1"/>
          </p:cNvPicPr>
          <p:nvPr/>
        </p:nvPicPr>
        <p:blipFill>
          <a:blip r:embed="rId2" cstate="print"/>
          <a:srcRect/>
          <a:stretch>
            <a:fillRect/>
          </a:stretch>
        </p:blipFill>
        <p:spPr bwMode="auto">
          <a:xfrm>
            <a:off x="9497599" y="2748681"/>
            <a:ext cx="1889777" cy="2699442"/>
          </a:xfrm>
          <a:prstGeom prst="rect">
            <a:avLst/>
          </a:prstGeom>
          <a:noFill/>
          <a:ln w="9525">
            <a:noFill/>
            <a:miter lim="800000"/>
            <a:headEnd/>
            <a:tailEnd/>
          </a:ln>
        </p:spPr>
      </p:pic>
    </p:spTree>
    <p:extLst>
      <p:ext uri="{BB962C8B-B14F-4D97-AF65-F5344CB8AC3E}">
        <p14:creationId xmlns:p14="http://schemas.microsoft.com/office/powerpoint/2010/main" xmlns="" val="70034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609599" y="1541547"/>
            <a:ext cx="10972801" cy="4940533"/>
          </a:xfrm>
        </p:spPr>
        <p:txBody>
          <a:bodyPr/>
          <a:lstStyle/>
          <a:p>
            <a:pPr>
              <a:lnSpc>
                <a:spcPct val="130000"/>
              </a:lnSpc>
              <a:buFontTx/>
              <a:buNone/>
            </a:pPr>
            <a:endParaRPr lang="zh-CN" altLang="en-US" sz="1270" b="1" dirty="0"/>
          </a:p>
          <a:p>
            <a:pPr>
              <a:lnSpc>
                <a:spcPct val="140000"/>
              </a:lnSpc>
            </a:pPr>
            <a:r>
              <a:rPr lang="zh-CN" altLang="en-US" sz="2963" b="1" dirty="0"/>
              <a:t>我国人民勤劳而智慧，蕴藏着无穷的创造力，千千万万个市场细胞活跃起来，必将汇聚成发展的巨大动能，</a:t>
            </a:r>
            <a:r>
              <a:rPr lang="zh-CN" altLang="en-US" sz="2963" b="1" dirty="0">
                <a:solidFill>
                  <a:srgbClr val="3333FF"/>
                </a:solidFill>
              </a:rPr>
              <a:t>一定能够顶住经济下行压力，让中国经济始终充满勃勃生机。</a:t>
            </a:r>
            <a:r>
              <a:rPr lang="zh-CN" altLang="en-US" sz="2963" dirty="0"/>
              <a:t> </a:t>
            </a:r>
          </a:p>
          <a:p>
            <a:pPr>
              <a:lnSpc>
                <a:spcPct val="130000"/>
              </a:lnSpc>
            </a:pPr>
            <a:r>
              <a:rPr lang="zh-CN" altLang="en-US" sz="2963" b="1" dirty="0"/>
              <a:t>打造大众创业、万众创新和增加公共产品、公共服务“双引擎”</a:t>
            </a:r>
            <a:r>
              <a:rPr lang="zh-CN" altLang="en-US" sz="2963" dirty="0"/>
              <a:t>，</a:t>
            </a:r>
            <a:r>
              <a:rPr lang="zh-CN" altLang="en-US" sz="2963" b="1" dirty="0"/>
              <a:t>推动发展调速不减势、量增质更优，实现中国经济提质增效升级。</a:t>
            </a:r>
          </a:p>
          <a:p>
            <a:pPr>
              <a:lnSpc>
                <a:spcPct val="130000"/>
              </a:lnSpc>
              <a:buFontTx/>
              <a:buNone/>
            </a:pPr>
            <a:endParaRPr lang="zh-CN" altLang="en-US" sz="1058" b="1" dirty="0"/>
          </a:p>
          <a:p>
            <a:pPr algn="r">
              <a:lnSpc>
                <a:spcPct val="120000"/>
              </a:lnSpc>
              <a:buFontTx/>
              <a:buNone/>
            </a:pPr>
            <a:r>
              <a:rPr lang="en-US" altLang="zh-CN" sz="2963" b="1" dirty="0"/>
              <a:t>——</a:t>
            </a:r>
            <a:r>
              <a:rPr lang="zh-CN" altLang="en-US" sz="2963" b="1" dirty="0"/>
              <a:t>李克强（</a:t>
            </a:r>
            <a:r>
              <a:rPr lang="en-US" altLang="zh-CN" sz="2963" b="1" dirty="0"/>
              <a:t>2015</a:t>
            </a:r>
            <a:r>
              <a:rPr lang="zh-CN" altLang="en-US" sz="2963" b="1" dirty="0"/>
              <a:t>）</a:t>
            </a:r>
          </a:p>
        </p:txBody>
      </p:sp>
      <p:sp>
        <p:nvSpPr>
          <p:cNvPr id="39939" name="Text Box 3"/>
          <p:cNvSpPr txBox="1">
            <a:spLocks noChangeArrowheads="1"/>
          </p:cNvSpPr>
          <p:nvPr/>
        </p:nvSpPr>
        <p:spPr bwMode="auto">
          <a:xfrm>
            <a:off x="2621280" y="260836"/>
            <a:ext cx="8138160" cy="709810"/>
          </a:xfrm>
          <a:prstGeom prst="rect">
            <a:avLst/>
          </a:prstGeom>
          <a:noFill/>
          <a:ln w="9525">
            <a:noFill/>
            <a:miter lim="800000"/>
            <a:headEnd/>
            <a:tailEnd/>
          </a:ln>
        </p:spPr>
        <p:txBody>
          <a:bodyPr wrap="square">
            <a:spAutoFit/>
          </a:bodyPr>
          <a:lstStyle/>
          <a:p>
            <a:pPr>
              <a:lnSpc>
                <a:spcPct val="115000"/>
              </a:lnSpc>
              <a:spcBef>
                <a:spcPct val="50000"/>
              </a:spcBef>
            </a:pPr>
            <a:r>
              <a:rPr lang="zh-CN" altLang="en-US" sz="4000" b="1" dirty="0">
                <a:solidFill>
                  <a:srgbClr val="3333FF"/>
                </a:solidFill>
                <a:latin typeface="宋体" pitchFamily="2" charset="-122"/>
                <a:ea typeface="黑体" pitchFamily="49" charset="-122"/>
                <a:sym typeface="Arial" pitchFamily="34" charset="0"/>
              </a:rPr>
              <a:t>促进就业创业：</a:t>
            </a:r>
            <a:r>
              <a:rPr lang="zh-CN" altLang="en-US" sz="3809" dirty="0">
                <a:latin typeface="黑体" pitchFamily="49" charset="-122"/>
                <a:ea typeface="黑体" pitchFamily="49" charset="-122"/>
              </a:rPr>
              <a:t>大众创业万众创新</a:t>
            </a:r>
          </a:p>
        </p:txBody>
      </p:sp>
    </p:spTree>
    <p:extLst>
      <p:ext uri="{BB962C8B-B14F-4D97-AF65-F5344CB8AC3E}">
        <p14:creationId xmlns:p14="http://schemas.microsoft.com/office/powerpoint/2010/main" xmlns="" val="1177536296"/>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527051" y="1107440"/>
            <a:ext cx="11233149" cy="5750037"/>
          </a:xfrm>
          <a:prstGeom prst="rect">
            <a:avLst/>
          </a:prstGeom>
          <a:noFill/>
        </p:spPr>
        <p:txBody>
          <a:bodyPr/>
          <a:lstStyle/>
          <a:p>
            <a:pPr>
              <a:lnSpc>
                <a:spcPct val="130000"/>
              </a:lnSpc>
              <a:buFontTx/>
              <a:buNone/>
            </a:pPr>
            <a:r>
              <a:rPr lang="zh-CN" altLang="en-US" sz="2963" b="1" dirty="0">
                <a:latin typeface="宋体" pitchFamily="2" charset="-122"/>
              </a:rPr>
              <a:t>     从</a:t>
            </a:r>
            <a:r>
              <a:rPr lang="en-US" altLang="zh-CN" sz="2963" b="1" dirty="0">
                <a:latin typeface="宋体" pitchFamily="2" charset="-122"/>
              </a:rPr>
              <a:t>2012</a:t>
            </a:r>
            <a:r>
              <a:rPr lang="zh-CN" altLang="en-US" sz="2963" b="1" dirty="0">
                <a:latin typeface="宋体" pitchFamily="2" charset="-122"/>
              </a:rPr>
              <a:t>年起，我国人力资源大国局面出现拐点，劳动力总量开始快速减少，</a:t>
            </a:r>
            <a:r>
              <a:rPr lang="en-US" altLang="zh-CN" sz="2963" b="1" dirty="0">
                <a:latin typeface="宋体" pitchFamily="2" charset="-122"/>
              </a:rPr>
              <a:t>2009</a:t>
            </a:r>
            <a:r>
              <a:rPr lang="zh-CN" altLang="en-US" sz="2963" b="1" dirty="0">
                <a:latin typeface="宋体" pitchFamily="2" charset="-122"/>
              </a:rPr>
              <a:t>年</a:t>
            </a:r>
            <a:r>
              <a:rPr lang="en-US" altLang="zh-CN" sz="2963" b="1" dirty="0">
                <a:latin typeface="宋体" pitchFamily="2" charset="-122"/>
              </a:rPr>
              <a:t>-2012</a:t>
            </a:r>
            <a:r>
              <a:rPr lang="zh-CN" altLang="en-US" sz="2963" b="1" dirty="0">
                <a:latin typeface="宋体" pitchFamily="2" charset="-122"/>
              </a:rPr>
              <a:t>年减少</a:t>
            </a:r>
            <a:r>
              <a:rPr lang="en-US" altLang="zh-CN" sz="2963" b="1" dirty="0">
                <a:latin typeface="宋体" pitchFamily="2" charset="-122"/>
              </a:rPr>
              <a:t>900</a:t>
            </a:r>
            <a:r>
              <a:rPr lang="zh-CN" altLang="en-US" sz="2963" b="1" dirty="0">
                <a:latin typeface="宋体" pitchFamily="2" charset="-122"/>
              </a:rPr>
              <a:t>万。</a:t>
            </a:r>
          </a:p>
          <a:p>
            <a:pPr>
              <a:lnSpc>
                <a:spcPct val="130000"/>
              </a:lnSpc>
              <a:buSzPct val="55000"/>
              <a:buFont typeface="Wingdings" pitchFamily="2" charset="2"/>
              <a:buNone/>
            </a:pPr>
            <a:r>
              <a:rPr lang="en-US" altLang="zh-CN" sz="2963" b="1" dirty="0">
                <a:latin typeface="宋体" pitchFamily="2" charset="-122"/>
              </a:rPr>
              <a:t>     2013</a:t>
            </a:r>
            <a:r>
              <a:rPr lang="zh-CN" altLang="en-US" sz="2963" b="1" dirty="0">
                <a:latin typeface="宋体" pitchFamily="2" charset="-122"/>
              </a:rPr>
              <a:t>年，发达国家科技进步对经济增长的贡献率在</a:t>
            </a:r>
            <a:r>
              <a:rPr lang="en-US" altLang="zh-CN" sz="2963" b="1" dirty="0">
                <a:latin typeface="宋体" pitchFamily="2" charset="-122"/>
              </a:rPr>
              <a:t>70%-80%</a:t>
            </a:r>
            <a:r>
              <a:rPr lang="zh-CN" altLang="en-US" sz="2963" b="1" dirty="0">
                <a:latin typeface="宋体" pitchFamily="2" charset="-122"/>
              </a:rPr>
              <a:t>，而我国仅为</a:t>
            </a:r>
            <a:r>
              <a:rPr lang="en-US" altLang="zh-CN" sz="2963" b="1" dirty="0">
                <a:latin typeface="宋体" pitchFamily="2" charset="-122"/>
              </a:rPr>
              <a:t>31.6%</a:t>
            </a:r>
            <a:r>
              <a:rPr lang="zh-CN" altLang="en-US" sz="2963" b="1" dirty="0">
                <a:latin typeface="宋体" pitchFamily="2" charset="-122"/>
              </a:rPr>
              <a:t>。中央要求到</a:t>
            </a:r>
            <a:r>
              <a:rPr lang="en-US" altLang="zh-CN" sz="2963" b="1" dirty="0">
                <a:latin typeface="宋体" pitchFamily="2" charset="-122"/>
              </a:rPr>
              <a:t>2020</a:t>
            </a:r>
            <a:r>
              <a:rPr lang="zh-CN" altLang="en-US" sz="2963" b="1" dirty="0">
                <a:latin typeface="宋体" pitchFamily="2" charset="-122"/>
              </a:rPr>
              <a:t>年科技进步对经济增长的贡献率达到</a:t>
            </a:r>
            <a:r>
              <a:rPr lang="en-US" altLang="zh-CN" sz="2963" b="1" dirty="0">
                <a:latin typeface="宋体" pitchFamily="2" charset="-122"/>
              </a:rPr>
              <a:t>60%</a:t>
            </a:r>
            <a:r>
              <a:rPr lang="zh-CN" altLang="en-US" sz="2963" b="1" dirty="0">
                <a:latin typeface="宋体" pitchFamily="2" charset="-122"/>
              </a:rPr>
              <a:t>。</a:t>
            </a:r>
          </a:p>
          <a:p>
            <a:pPr>
              <a:lnSpc>
                <a:spcPct val="130000"/>
              </a:lnSpc>
              <a:buSzPct val="55000"/>
              <a:buFont typeface="Wingdings" pitchFamily="2" charset="2"/>
              <a:buNone/>
            </a:pPr>
            <a:r>
              <a:rPr lang="zh-CN" altLang="en-US" sz="2963" b="1" dirty="0">
                <a:latin typeface="宋体" pitchFamily="2" charset="-122"/>
              </a:rPr>
              <a:t>    习近平：</a:t>
            </a:r>
            <a:r>
              <a:rPr lang="zh-CN" altLang="en-US" sz="2963" b="1" dirty="0"/>
              <a:t>物质资源必然越用越少，而科技和人才却会越用越多。</a:t>
            </a:r>
          </a:p>
          <a:p>
            <a:pPr>
              <a:lnSpc>
                <a:spcPct val="130000"/>
              </a:lnSpc>
              <a:buSzPct val="55000"/>
              <a:buFont typeface="Wingdings" pitchFamily="2" charset="2"/>
              <a:buNone/>
            </a:pPr>
            <a:r>
              <a:rPr lang="zh-CN" altLang="en-US" sz="2963" b="1" dirty="0">
                <a:latin typeface="宋体" pitchFamily="2" charset="-122"/>
              </a:rPr>
              <a:t>    一个人创业会带动</a:t>
            </a:r>
            <a:r>
              <a:rPr lang="en-US" altLang="zh-CN" sz="2963" b="1" dirty="0">
                <a:latin typeface="宋体" pitchFamily="2" charset="-122"/>
              </a:rPr>
              <a:t>3-5</a:t>
            </a:r>
            <a:r>
              <a:rPr lang="zh-CN" altLang="en-US" sz="2963" b="1" dirty="0">
                <a:latin typeface="宋体" pitchFamily="2" charset="-122"/>
              </a:rPr>
              <a:t>人就业。</a:t>
            </a:r>
          </a:p>
        </p:txBody>
      </p:sp>
      <p:sp>
        <p:nvSpPr>
          <p:cNvPr id="2" name="矩形 1">
            <a:extLst>
              <a:ext uri="{FF2B5EF4-FFF2-40B4-BE49-F238E27FC236}">
                <a16:creationId xmlns:a16="http://schemas.microsoft.com/office/drawing/2014/main" xmlns="" id="{8427F88D-3FEE-481D-A819-7D4DDFACA29F}"/>
              </a:ext>
            </a:extLst>
          </p:cNvPr>
          <p:cNvSpPr/>
          <p:nvPr/>
        </p:nvSpPr>
        <p:spPr>
          <a:xfrm>
            <a:off x="3870960" y="268992"/>
            <a:ext cx="6096000" cy="789832"/>
          </a:xfrm>
          <a:prstGeom prst="rect">
            <a:avLst/>
          </a:prstGeom>
        </p:spPr>
        <p:txBody>
          <a:bodyPr>
            <a:spAutoFit/>
          </a:bodyPr>
          <a:lstStyle/>
          <a:p>
            <a:pPr>
              <a:lnSpc>
                <a:spcPct val="130000"/>
              </a:lnSpc>
              <a:buFontTx/>
              <a:buNone/>
            </a:pPr>
            <a:r>
              <a:rPr lang="zh-CN" altLang="en-US" sz="2800" b="1" dirty="0">
                <a:solidFill>
                  <a:srgbClr val="3333FF"/>
                </a:solidFill>
                <a:latin typeface="黑体" pitchFamily="49" charset="-122"/>
                <a:ea typeface="黑体" pitchFamily="49" charset="-122"/>
              </a:rPr>
              <a:t>人力资源大国急需转为人力资源强国</a:t>
            </a:r>
          </a:p>
          <a:p>
            <a:pPr>
              <a:lnSpc>
                <a:spcPct val="130000"/>
              </a:lnSpc>
              <a:buFontTx/>
              <a:buNone/>
            </a:pPr>
            <a:endParaRPr lang="zh-CN" altLang="en-US" sz="800" b="1" dirty="0">
              <a:solidFill>
                <a:srgbClr val="3333FF"/>
              </a:solidFill>
              <a:latin typeface="宋体" pitchFamily="2" charset="-122"/>
            </a:endParaRPr>
          </a:p>
        </p:txBody>
      </p:sp>
    </p:spTree>
    <p:extLst>
      <p:ext uri="{BB962C8B-B14F-4D97-AF65-F5344CB8AC3E}">
        <p14:creationId xmlns:p14="http://schemas.microsoft.com/office/powerpoint/2010/main" xmlns="" val="3685880371"/>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2ACE1C1-2B36-40ED-B39A-322BD977B09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6000" y="957262"/>
            <a:ext cx="10576560" cy="5758498"/>
          </a:xfrm>
          <a:prstGeom prst="rect">
            <a:avLst/>
          </a:prstGeom>
        </p:spPr>
      </p:pic>
      <p:sp>
        <p:nvSpPr>
          <p:cNvPr id="4" name="TextBox 9">
            <a:hlinkClick r:id="" action="ppaction://hlinkshowjump?jump=nextslide"/>
            <a:extLst>
              <a:ext uri="{FF2B5EF4-FFF2-40B4-BE49-F238E27FC236}">
                <a16:creationId xmlns:a16="http://schemas.microsoft.com/office/drawing/2014/main" xmlns="" id="{289CA3A1-8AB3-45AD-B341-6EC8100BC7C8}"/>
              </a:ext>
            </a:extLst>
          </p:cNvPr>
          <p:cNvSpPr txBox="1"/>
          <p:nvPr/>
        </p:nvSpPr>
        <p:spPr>
          <a:xfrm>
            <a:off x="4326176" y="142240"/>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2.</a:t>
            </a:r>
            <a:r>
              <a:rPr lang="zh-CN" altLang="en-US" sz="3000" dirty="0">
                <a:solidFill>
                  <a:schemeClr val="bg1"/>
                </a:solidFill>
              </a:rPr>
              <a:t>提高就业质量和人民收入</a:t>
            </a:r>
          </a:p>
        </p:txBody>
      </p:sp>
    </p:spTree>
    <p:extLst>
      <p:ext uri="{BB962C8B-B14F-4D97-AF65-F5344CB8AC3E}">
        <p14:creationId xmlns:p14="http://schemas.microsoft.com/office/powerpoint/2010/main" xmlns="" val="3358057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775520" y="1448828"/>
            <a:ext cx="3528392" cy="4284428"/>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4940597"/>
            <a:ext cx="5220072" cy="184877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0" y="5479098"/>
            <a:ext cx="9144000" cy="1369887"/>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3.</a:t>
            </a:r>
            <a:r>
              <a:rPr lang="zh-CN" altLang="en-US" sz="3000" dirty="0">
                <a:solidFill>
                  <a:schemeClr val="bg1"/>
                </a:solidFill>
              </a:rPr>
              <a:t>加强社会保障体系建设</a:t>
            </a:r>
          </a:p>
        </p:txBody>
      </p:sp>
      <p:sp>
        <p:nvSpPr>
          <p:cNvPr id="6" name="矩形 5"/>
          <p:cNvSpPr/>
          <p:nvPr/>
        </p:nvSpPr>
        <p:spPr>
          <a:xfrm>
            <a:off x="1847528" y="1628801"/>
            <a:ext cx="3456384" cy="4254411"/>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全面实施全民参保计划，建立社会保险公共服务。</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统筹城乡</a:t>
            </a:r>
            <a:r>
              <a:rPr lang="zh-CN" altLang="en-US" sz="2000" b="1" dirty="0">
                <a:solidFill>
                  <a:srgbClr val="FF0000"/>
                </a:solidFill>
                <a:latin typeface="楷体" panose="02010609060101010101" pitchFamily="49" charset="-122"/>
                <a:ea typeface="楷体" panose="02010609060101010101" pitchFamily="49" charset="-122"/>
              </a:rPr>
              <a:t>社会救助</a:t>
            </a:r>
            <a:r>
              <a:rPr lang="zh-CN" altLang="en-US" sz="2000" b="1" dirty="0">
                <a:latin typeface="楷体" panose="02010609060101010101" pitchFamily="49" charset="-122"/>
                <a:ea typeface="楷体" panose="02010609060101010101" pitchFamily="49" charset="-122"/>
              </a:rPr>
              <a:t>体系，完善</a:t>
            </a:r>
            <a:r>
              <a:rPr lang="zh-CN" altLang="en-US" sz="2000" b="1" dirty="0">
                <a:solidFill>
                  <a:schemeClr val="accent6">
                    <a:lumMod val="50000"/>
                  </a:schemeClr>
                </a:solidFill>
                <a:latin typeface="楷体" panose="02010609060101010101" pitchFamily="49" charset="-122"/>
                <a:ea typeface="楷体" panose="02010609060101010101" pitchFamily="49" charset="-122"/>
              </a:rPr>
              <a:t>最低生活保障制度</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发展</a:t>
            </a:r>
            <a:r>
              <a:rPr lang="zh-CN" altLang="en-US" sz="2000" b="1" dirty="0">
                <a:solidFill>
                  <a:srgbClr val="FF0000"/>
                </a:solidFill>
                <a:latin typeface="楷体" panose="02010609060101010101" pitchFamily="49" charset="-122"/>
                <a:ea typeface="楷体" panose="02010609060101010101" pitchFamily="49" charset="-122"/>
              </a:rPr>
              <a:t>残疾人事业</a:t>
            </a:r>
            <a:r>
              <a:rPr lang="zh-CN" altLang="en-US" sz="2000" b="1" dirty="0">
                <a:latin typeface="楷体" panose="02010609060101010101" pitchFamily="49" charset="-122"/>
                <a:ea typeface="楷体" panose="02010609060101010101" pitchFamily="49" charset="-122"/>
              </a:rPr>
              <a:t>，加强残疾人康复服务。</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坚持房子定位，实现多主体供给、多渠道保障、租购并举住房制度。</a:t>
            </a:r>
            <a:endParaRPr lang="en-US" altLang="zh-CN" sz="2000" b="1" dirty="0">
              <a:latin typeface="楷体" panose="02010609060101010101" pitchFamily="49" charset="-122"/>
              <a:ea typeface="楷体" panose="02010609060101010101" pitchFamily="49" charset="-122"/>
            </a:endParaRPr>
          </a:p>
        </p:txBody>
      </p:sp>
      <p:pic>
        <p:nvPicPr>
          <p:cNvPr id="132098" name="Picture 2" descr="https://timgsa.baidu.com/timg?image&amp;quality=80&amp;size=b9999_10000&amp;sec=1524551222070&amp;di=6303b95d66e317b2ebf27c3103c30f65&amp;imgtype=0&amp;src=http%3A%2F%2Fwww.gov.cn%2Fxinwen%2Fsite1%2F20141223%2Fa41f726a4b061603b89d01.jpg"/>
          <p:cNvPicPr>
            <a:picLocks noChangeAspect="1" noChangeArrowheads="1"/>
          </p:cNvPicPr>
          <p:nvPr/>
        </p:nvPicPr>
        <p:blipFill>
          <a:blip r:embed="rId4" cstate="print"/>
          <a:srcRect/>
          <a:stretch>
            <a:fillRect/>
          </a:stretch>
        </p:blipFill>
        <p:spPr bwMode="auto">
          <a:xfrm>
            <a:off x="5375920" y="1772816"/>
            <a:ext cx="5112568" cy="4070996"/>
          </a:xfrm>
          <a:prstGeom prst="rect">
            <a:avLst/>
          </a:prstGeom>
          <a:noFill/>
        </p:spPr>
      </p:pic>
      <p:pic>
        <p:nvPicPr>
          <p:cNvPr id="132100" name="Picture 4" descr="https://timgsa.baidu.com/timg?image&amp;quality=80&amp;size=b9999_10000&amp;sec=1524551438773&amp;di=e3a795c785de3b68c9347f8ccaa6aa08&amp;imgtype=0&amp;src=http%3A%2F%2Ftc.sinaimg.cn%2Fmaxwidth.2048%2Ftc.service.weibo.com%2Fp%2Fwww_charity_gov_cn%2Ff59342f7c96ade25852044610207a81d.png"/>
          <p:cNvPicPr>
            <a:picLocks noChangeAspect="1" noChangeArrowheads="1"/>
          </p:cNvPicPr>
          <p:nvPr/>
        </p:nvPicPr>
        <p:blipFill>
          <a:blip r:embed="rId5" cstate="print"/>
          <a:srcRect/>
          <a:stretch>
            <a:fillRect/>
          </a:stretch>
        </p:blipFill>
        <p:spPr bwMode="auto">
          <a:xfrm>
            <a:off x="5375921" y="1844825"/>
            <a:ext cx="5138217" cy="4003551"/>
          </a:xfrm>
          <a:prstGeom prst="rect">
            <a:avLst/>
          </a:prstGeom>
          <a:noFill/>
        </p:spPr>
      </p:pic>
      <p:pic>
        <p:nvPicPr>
          <p:cNvPr id="132102" name="Picture 6" descr="https://timgsa.baidu.com/timg?image&amp;quality=80&amp;size=b9999_10000&amp;sec=1524551569280&amp;di=5fbc4e62d159ef91814f1b5fb3544ccb&amp;imgtype=0&amp;src=http%3A%2F%2Fpic12.nipic.com%2F20110104%2F2735936_122406085319_2.jpg"/>
          <p:cNvPicPr>
            <a:picLocks noChangeAspect="1" noChangeArrowheads="1"/>
          </p:cNvPicPr>
          <p:nvPr/>
        </p:nvPicPr>
        <p:blipFill>
          <a:blip r:embed="rId6" cstate="print"/>
          <a:srcRect/>
          <a:stretch>
            <a:fillRect/>
          </a:stretch>
        </p:blipFill>
        <p:spPr bwMode="auto">
          <a:xfrm>
            <a:off x="5375920" y="2132856"/>
            <a:ext cx="5043844" cy="3024336"/>
          </a:xfrm>
          <a:prstGeom prst="rect">
            <a:avLst/>
          </a:prstGeom>
          <a:ln>
            <a:noFill/>
          </a:ln>
          <a:effectLst>
            <a:softEdge rad="112500"/>
          </a:effectLst>
        </p:spPr>
      </p:pic>
      <p:pic>
        <p:nvPicPr>
          <p:cNvPr id="132104" name="Picture 8" descr="https://timgsa.baidu.com/timg?image&amp;quality=80&amp;size=b9999_10000&amp;sec=1524551680538&amp;di=51425decc2f3a4adec0e6df9708e0ae4&amp;imgtype=0&amp;src=http%3A%2F%2Fsrc.leju.com%2Fimp%2Fimp%2Fdeal%2F59%2F10%2F3%2Fc1e73a752d6f68e36c6e8f80f9c_p24_mk24_sX0.jpg"/>
          <p:cNvPicPr>
            <a:picLocks noChangeAspect="1" noChangeArrowheads="1"/>
          </p:cNvPicPr>
          <p:nvPr/>
        </p:nvPicPr>
        <p:blipFill>
          <a:blip r:embed="rId7" cstate="print"/>
          <a:srcRect/>
          <a:stretch>
            <a:fillRect/>
          </a:stretch>
        </p:blipFill>
        <p:spPr bwMode="auto">
          <a:xfrm>
            <a:off x="5375920" y="1844824"/>
            <a:ext cx="4953000" cy="3810000"/>
          </a:xfrm>
          <a:prstGeom prst="rect">
            <a:avLst/>
          </a:prstGeom>
          <a:noFill/>
        </p:spPr>
      </p:pic>
    </p:spTree>
    <p:extLst>
      <p:ext uri="{BB962C8B-B14F-4D97-AF65-F5344CB8AC3E}">
        <p14:creationId xmlns:p14="http://schemas.microsoft.com/office/powerpoint/2010/main" xmlns="" val="3350820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8"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6">
                                            <p:txEl>
                                              <p:pRg st="0" end="0"/>
                                            </p:txEl>
                                          </p:spTgt>
                                        </p:tgtEl>
                                        <p:attrNameLst>
                                          <p:attrName>fill.type</p:attrName>
                                        </p:attrNameLst>
                                      </p:cBhvr>
                                      <p:to>
                                        <p:strVal val="solid"/>
                                      </p:to>
                                    </p:set>
                                  </p:childTnLst>
                                </p:cTn>
                              </p:par>
                            </p:childTnLst>
                          </p:cTn>
                        </p:par>
                        <p:par>
                          <p:cTn id="21" fill="hold">
                            <p:stCondLst>
                              <p:cond delay="919"/>
                            </p:stCondLst>
                            <p:childTnLst>
                              <p:par>
                                <p:cTn id="22" presetID="12" presetClass="entr" presetSubtype="4" fill="hold" nodeType="afterEffect">
                                  <p:stCondLst>
                                    <p:cond delay="0"/>
                                  </p:stCondLst>
                                  <p:childTnLst>
                                    <p:set>
                                      <p:cBhvr>
                                        <p:cTn id="23" dur="1" fill="hold">
                                          <p:stCondLst>
                                            <p:cond delay="0"/>
                                          </p:stCondLst>
                                        </p:cTn>
                                        <p:tgtEl>
                                          <p:spTgt spid="132098"/>
                                        </p:tgtEl>
                                        <p:attrNameLst>
                                          <p:attrName>style.visibility</p:attrName>
                                        </p:attrNameLst>
                                      </p:cBhvr>
                                      <p:to>
                                        <p:strVal val="visible"/>
                                      </p:to>
                                    </p:set>
                                    <p:animEffect transition="in" filter="slide(fromBottom)">
                                      <p:cBhvr>
                                        <p:cTn id="24" dur="500"/>
                                        <p:tgtEl>
                                          <p:spTgt spid="132098"/>
                                        </p:tgtEl>
                                      </p:cBhvr>
                                    </p:animEffect>
                                  </p:childTnLst>
                                  <p:subTnLst>
                                    <p:set>
                                      <p:cBhvr override="childStyle">
                                        <p:cTn dur="1" fill="hold" display="0" masterRel="nextClick" afterEffect="1"/>
                                        <p:tgtEl>
                                          <p:spTgt spid="13209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29"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6">
                                            <p:txEl>
                                              <p:pRg st="1" end="1"/>
                                            </p:txEl>
                                          </p:spTgt>
                                        </p:tgtEl>
                                        <p:attrNameLst>
                                          <p:attrName>fill.type</p:attrName>
                                        </p:attrNameLst>
                                      </p:cBhvr>
                                      <p:to>
                                        <p:strVal val="solid"/>
                                      </p:to>
                                    </p:set>
                                  </p:childTnLst>
                                </p:cTn>
                              </p:par>
                            </p:childTnLst>
                          </p:cTn>
                        </p:par>
                        <p:par>
                          <p:cTn id="32" fill="hold">
                            <p:stCondLst>
                              <p:cond delay="919"/>
                            </p:stCondLst>
                            <p:childTnLst>
                              <p:par>
                                <p:cTn id="33" presetID="12" presetClass="entr" presetSubtype="4" fill="hold" nodeType="afterEffect">
                                  <p:stCondLst>
                                    <p:cond delay="0"/>
                                  </p:stCondLst>
                                  <p:childTnLst>
                                    <p:set>
                                      <p:cBhvr>
                                        <p:cTn id="34" dur="1" fill="hold">
                                          <p:stCondLst>
                                            <p:cond delay="0"/>
                                          </p:stCondLst>
                                        </p:cTn>
                                        <p:tgtEl>
                                          <p:spTgt spid="132100"/>
                                        </p:tgtEl>
                                        <p:attrNameLst>
                                          <p:attrName>style.visibility</p:attrName>
                                        </p:attrNameLst>
                                      </p:cBhvr>
                                      <p:to>
                                        <p:strVal val="visible"/>
                                      </p:to>
                                    </p:set>
                                    <p:animEffect transition="in" filter="slide(fromBottom)">
                                      <p:cBhvr>
                                        <p:cTn id="35" dur="500"/>
                                        <p:tgtEl>
                                          <p:spTgt spid="132100"/>
                                        </p:tgtEl>
                                      </p:cBhvr>
                                    </p:animEffect>
                                  </p:childTnLst>
                                  <p:subTnLst>
                                    <p:set>
                                      <p:cBhvr override="childStyle">
                                        <p:cTn dur="1" fill="hold" display="0" masterRel="nextClick" afterEffect="1"/>
                                        <p:tgtEl>
                                          <p:spTgt spid="132100"/>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40"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42" dur="80"/>
                                        <p:tgtEl>
                                          <p:spTgt spid="6">
                                            <p:txEl>
                                              <p:pRg st="2" end="2"/>
                                            </p:txEl>
                                          </p:spTgt>
                                        </p:tgtEl>
                                        <p:attrNameLst>
                                          <p:attrName>fill.type</p:attrName>
                                        </p:attrNameLst>
                                      </p:cBhvr>
                                      <p:to>
                                        <p:strVal val="solid"/>
                                      </p:to>
                                    </p:set>
                                  </p:childTnLst>
                                </p:cTn>
                              </p:par>
                            </p:childTnLst>
                          </p:cTn>
                        </p:par>
                        <p:par>
                          <p:cTn id="43" fill="hold">
                            <p:stCondLst>
                              <p:cond delay="759"/>
                            </p:stCondLst>
                            <p:childTnLst>
                              <p:par>
                                <p:cTn id="44" presetID="12" presetClass="entr" presetSubtype="4" fill="hold" nodeType="afterEffect">
                                  <p:stCondLst>
                                    <p:cond delay="0"/>
                                  </p:stCondLst>
                                  <p:childTnLst>
                                    <p:set>
                                      <p:cBhvr>
                                        <p:cTn id="45" dur="1" fill="hold">
                                          <p:stCondLst>
                                            <p:cond delay="0"/>
                                          </p:stCondLst>
                                        </p:cTn>
                                        <p:tgtEl>
                                          <p:spTgt spid="132102"/>
                                        </p:tgtEl>
                                        <p:attrNameLst>
                                          <p:attrName>style.visibility</p:attrName>
                                        </p:attrNameLst>
                                      </p:cBhvr>
                                      <p:to>
                                        <p:strVal val="visible"/>
                                      </p:to>
                                    </p:set>
                                    <p:animEffect transition="in" filter="slide(fromBottom)">
                                      <p:cBhvr>
                                        <p:cTn id="46" dur="500"/>
                                        <p:tgtEl>
                                          <p:spTgt spid="132102"/>
                                        </p:tgtEl>
                                      </p:cBhvr>
                                    </p:animEffect>
                                  </p:childTnLst>
                                  <p:subTnLst>
                                    <p:set>
                                      <p:cBhvr override="childStyle">
                                        <p:cTn dur="1" fill="hold" display="0" masterRel="nextClick" afterEffect="1"/>
                                        <p:tgtEl>
                                          <p:spTgt spid="13210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7" presetClass="entr" presetSubtype="0" fill="hold" nodeType="clickEffect">
                                  <p:stCondLst>
                                    <p:cond delay="0"/>
                                  </p:stCondLst>
                                  <p:iterate type="lt">
                                    <p:tmPct val="50000"/>
                                  </p:iterate>
                                  <p:childTnLst>
                                    <p:set>
                                      <p:cBhvr>
                                        <p:cTn id="50"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51" dur="8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53" dur="80"/>
                                        <p:tgtEl>
                                          <p:spTgt spid="6">
                                            <p:txEl>
                                              <p:pRg st="3" end="3"/>
                                            </p:txEl>
                                          </p:spTgt>
                                        </p:tgtEl>
                                        <p:attrNameLst>
                                          <p:attrName>fill.type</p:attrName>
                                        </p:attrNameLst>
                                      </p:cBhvr>
                                      <p:to>
                                        <p:strVal val="solid"/>
                                      </p:to>
                                    </p:set>
                                  </p:childTnLst>
                                </p:cTn>
                              </p:par>
                            </p:childTnLst>
                          </p:cTn>
                        </p:par>
                        <p:par>
                          <p:cTn id="54" fill="hold">
                            <p:stCondLst>
                              <p:cond delay="1240"/>
                            </p:stCondLst>
                            <p:childTnLst>
                              <p:par>
                                <p:cTn id="55" presetID="12" presetClass="entr" presetSubtype="4" fill="hold" nodeType="afterEffect">
                                  <p:stCondLst>
                                    <p:cond delay="0"/>
                                  </p:stCondLst>
                                  <p:childTnLst>
                                    <p:set>
                                      <p:cBhvr>
                                        <p:cTn id="56" dur="1" fill="hold">
                                          <p:stCondLst>
                                            <p:cond delay="0"/>
                                          </p:stCondLst>
                                        </p:cTn>
                                        <p:tgtEl>
                                          <p:spTgt spid="132104"/>
                                        </p:tgtEl>
                                        <p:attrNameLst>
                                          <p:attrName>style.visibility</p:attrName>
                                        </p:attrNameLst>
                                      </p:cBhvr>
                                      <p:to>
                                        <p:strVal val="visible"/>
                                      </p:to>
                                    </p:set>
                                    <p:animEffect transition="in" filter="slide(fromBottom)">
                                      <p:cBhvr>
                                        <p:cTn id="57" dur="500"/>
                                        <p:tgtEl>
                                          <p:spTgt spid="132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3C7D9556-F8FD-4A69-B0F5-7A56CC030C0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5679" y="1904696"/>
            <a:ext cx="10400642" cy="4191304"/>
          </a:xfrm>
          <a:prstGeom prst="rect">
            <a:avLst/>
          </a:prstGeom>
        </p:spPr>
      </p:pic>
      <p:pic>
        <p:nvPicPr>
          <p:cNvPr id="5" name="图片 4">
            <a:extLst>
              <a:ext uri="{FF2B5EF4-FFF2-40B4-BE49-F238E27FC236}">
                <a16:creationId xmlns:a16="http://schemas.microsoft.com/office/drawing/2014/main" xmlns="" id="{D9F30BF2-B995-4F5E-8B2F-67216E00C84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35302" y="673648"/>
            <a:ext cx="6830618" cy="6092911"/>
          </a:xfrm>
          <a:prstGeom prst="rect">
            <a:avLst/>
          </a:prstGeom>
        </p:spPr>
      </p:pic>
    </p:spTree>
    <p:extLst>
      <p:ext uri="{BB962C8B-B14F-4D97-AF65-F5344CB8AC3E}">
        <p14:creationId xmlns:p14="http://schemas.microsoft.com/office/powerpoint/2010/main" xmlns="" val="461091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919536" y="1700809"/>
            <a:ext cx="3312368" cy="421241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4.</a:t>
            </a:r>
            <a:r>
              <a:rPr lang="zh-CN" altLang="en-US" sz="3000" dirty="0">
                <a:solidFill>
                  <a:schemeClr val="bg1"/>
                </a:solidFill>
              </a:rPr>
              <a:t>坚决打赢脱贫攻坚战</a:t>
            </a:r>
          </a:p>
        </p:txBody>
      </p:sp>
      <p:sp>
        <p:nvSpPr>
          <p:cNvPr id="4" name="矩形 3"/>
          <p:cNvSpPr/>
          <p:nvPr/>
        </p:nvSpPr>
        <p:spPr>
          <a:xfrm>
            <a:off x="1991544" y="1700809"/>
            <a:ext cx="3168352" cy="4254411"/>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en-US" sz="2000" b="1" dirty="0">
                <a:solidFill>
                  <a:srgbClr val="FF0000"/>
                </a:solidFill>
                <a:latin typeface="楷体" panose="02010609060101010101" pitchFamily="49" charset="-122"/>
                <a:ea typeface="楷体" panose="02010609060101010101" pitchFamily="49" charset="-122"/>
              </a:rPr>
              <a:t>消除贫困是社会主义本质要求，党的重要使命。</a:t>
            </a:r>
            <a:endParaRPr lang="en-US" altLang="zh-CN" sz="2000" b="1" dirty="0">
              <a:solidFill>
                <a:srgbClr val="FF0000"/>
              </a:solidFill>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注重扶贫、扶志、扶智相结合；专项扶贫、行业扶贫、社会扶贫互为补充“三位一体”</a:t>
            </a:r>
            <a:r>
              <a:rPr lang="zh-CN" altLang="en-US" sz="2000" b="1" dirty="0">
                <a:solidFill>
                  <a:srgbClr val="FF0000"/>
                </a:solidFill>
                <a:latin typeface="楷体" panose="02010609060101010101" pitchFamily="49" charset="-122"/>
                <a:ea typeface="楷体" panose="02010609060101010101" pitchFamily="49" charset="-122"/>
              </a:rPr>
              <a:t>大扶贫格局</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合理确定目标、集中整合资源、强化责任落实，让贫困县全摘帽。</a:t>
            </a:r>
            <a:endParaRPr lang="en-US" altLang="zh-CN" sz="2000" b="1"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5445225"/>
            <a:ext cx="5220072" cy="1344151"/>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0" y="5877272"/>
            <a:ext cx="9144000" cy="971712"/>
          </a:xfrm>
          <a:prstGeom prst="rect">
            <a:avLst/>
          </a:prstGeom>
        </p:spPr>
      </p:pic>
      <p:pic>
        <p:nvPicPr>
          <p:cNvPr id="133122" name="Picture 2" descr="https://timgsa.baidu.com/timg?image&amp;quality=80&amp;size=b9999_10000&amp;sec=1524552142614&amp;di=3598c69a738f894d8868c3e3945d8adb&amp;imgtype=0&amp;src=http%3A%2F%2Fimg.ishuo.cn%2F1610%2F1475997538.jpg"/>
          <p:cNvPicPr>
            <a:picLocks noChangeAspect="1" noChangeArrowheads="1"/>
          </p:cNvPicPr>
          <p:nvPr/>
        </p:nvPicPr>
        <p:blipFill>
          <a:blip r:embed="rId4" cstate="print"/>
          <a:srcRect/>
          <a:stretch>
            <a:fillRect/>
          </a:stretch>
        </p:blipFill>
        <p:spPr bwMode="auto">
          <a:xfrm>
            <a:off x="5447928" y="1988840"/>
            <a:ext cx="4552950" cy="3609976"/>
          </a:xfrm>
          <a:prstGeom prst="rect">
            <a:avLst/>
          </a:prstGeom>
          <a:noFill/>
        </p:spPr>
      </p:pic>
      <p:pic>
        <p:nvPicPr>
          <p:cNvPr id="133124" name="Picture 4" descr="https://timgsa.baidu.com/timg?image&amp;quality=80&amp;size=b9999_10000&amp;sec=1524552273064&amp;di=7a3fc1c27b0a32010a8b6df398ed543f&amp;imgtype=0&amp;src=http%3A%2F%2Fwww.gongxuanwang.com%2Fupfile%2F201606031307517349.jpg"/>
          <p:cNvPicPr>
            <a:picLocks noChangeAspect="1" noChangeArrowheads="1"/>
          </p:cNvPicPr>
          <p:nvPr/>
        </p:nvPicPr>
        <p:blipFill>
          <a:blip r:embed="rId5" cstate="print"/>
          <a:srcRect/>
          <a:stretch>
            <a:fillRect/>
          </a:stretch>
        </p:blipFill>
        <p:spPr bwMode="auto">
          <a:xfrm>
            <a:off x="5447928" y="1988841"/>
            <a:ext cx="4762500" cy="3695701"/>
          </a:xfrm>
          <a:prstGeom prst="rect">
            <a:avLst/>
          </a:prstGeom>
          <a:noFill/>
        </p:spPr>
      </p:pic>
      <p:pic>
        <p:nvPicPr>
          <p:cNvPr id="133126" name="Picture 6" descr="https://timgsa.baidu.com/timg?image&amp;quality=80&amp;size=b9999_10000&amp;sec=1524552411886&amp;di=0d6d83afd267696a8e6d0499b4ecec9d&amp;imgtype=0&amp;src=http%3A%2F%2Fpic.newssc.org%2Fupload%2Fnews%2F20150820%2F1440040921345.jpg"/>
          <p:cNvPicPr>
            <a:picLocks noChangeAspect="1" noChangeArrowheads="1"/>
          </p:cNvPicPr>
          <p:nvPr/>
        </p:nvPicPr>
        <p:blipFill>
          <a:blip r:embed="rId6" cstate="print"/>
          <a:srcRect/>
          <a:stretch>
            <a:fillRect/>
          </a:stretch>
        </p:blipFill>
        <p:spPr bwMode="auto">
          <a:xfrm>
            <a:off x="5447928" y="1772816"/>
            <a:ext cx="5220072" cy="4464496"/>
          </a:xfrm>
          <a:prstGeom prst="rect">
            <a:avLst/>
          </a:prstGeom>
          <a:noFill/>
        </p:spPr>
      </p:pic>
      <p:pic>
        <p:nvPicPr>
          <p:cNvPr id="133128" name="Picture 8" descr="https://timgsa.baidu.com/timg?image&amp;quality=80&amp;size=b9999_10000&amp;sec=1524552397584&amp;di=38c5f66250aebd0d254fba64f2f60872&amp;imgtype=0&amp;src=http%3A%2F%2Fwww.sc.xinhuanet.com%2Fcontent%2F2016-09%2F24%2F1119617764_14746989509081n.jpg"/>
          <p:cNvPicPr>
            <a:picLocks noChangeAspect="1" noChangeArrowheads="1"/>
          </p:cNvPicPr>
          <p:nvPr/>
        </p:nvPicPr>
        <p:blipFill>
          <a:blip r:embed="rId7" cstate="print"/>
          <a:srcRect/>
          <a:stretch>
            <a:fillRect/>
          </a:stretch>
        </p:blipFill>
        <p:spPr bwMode="auto">
          <a:xfrm>
            <a:off x="5375920" y="2132857"/>
            <a:ext cx="5292080" cy="3905251"/>
          </a:xfrm>
          <a:prstGeom prst="rect">
            <a:avLst/>
          </a:prstGeom>
          <a:noFill/>
        </p:spPr>
      </p:pic>
    </p:spTree>
    <p:extLst>
      <p:ext uri="{BB962C8B-B14F-4D97-AF65-F5344CB8AC3E}">
        <p14:creationId xmlns:p14="http://schemas.microsoft.com/office/powerpoint/2010/main" xmlns="" val="7574003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18"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4">
                                            <p:txEl>
                                              <p:pRg st="0" end="0"/>
                                            </p:txEl>
                                          </p:spTgt>
                                        </p:tgtEl>
                                        <p:attrNameLst>
                                          <p:attrName>fill.type</p:attrName>
                                        </p:attrNameLst>
                                      </p:cBhvr>
                                      <p:to>
                                        <p:strVal val="solid"/>
                                      </p:to>
                                    </p:set>
                                  </p:childTnLst>
                                </p:cTn>
                              </p:par>
                            </p:childTnLst>
                          </p:cTn>
                        </p:par>
                        <p:par>
                          <p:cTn id="21" fill="hold">
                            <p:stCondLst>
                              <p:cond delay="879"/>
                            </p:stCondLst>
                            <p:childTnLst>
                              <p:par>
                                <p:cTn id="22" presetID="4" presetClass="entr" presetSubtype="16" fill="hold" nodeType="afterEffect">
                                  <p:stCondLst>
                                    <p:cond delay="0"/>
                                  </p:stCondLst>
                                  <p:childTnLst>
                                    <p:set>
                                      <p:cBhvr>
                                        <p:cTn id="23" dur="1" fill="hold">
                                          <p:stCondLst>
                                            <p:cond delay="0"/>
                                          </p:stCondLst>
                                        </p:cTn>
                                        <p:tgtEl>
                                          <p:spTgt spid="133122"/>
                                        </p:tgtEl>
                                        <p:attrNameLst>
                                          <p:attrName>style.visibility</p:attrName>
                                        </p:attrNameLst>
                                      </p:cBhvr>
                                      <p:to>
                                        <p:strVal val="visible"/>
                                      </p:to>
                                    </p:set>
                                    <p:animEffect transition="in" filter="box(in)">
                                      <p:cBhvr>
                                        <p:cTn id="24" dur="500"/>
                                        <p:tgtEl>
                                          <p:spTgt spid="133122"/>
                                        </p:tgtEl>
                                      </p:cBhvr>
                                    </p:animEffect>
                                  </p:childTnLst>
                                </p:cTn>
                              </p:par>
                            </p:childTnLst>
                          </p:cTn>
                        </p:par>
                        <p:par>
                          <p:cTn id="25" fill="hold">
                            <p:stCondLst>
                              <p:cond delay="1379"/>
                            </p:stCondLst>
                            <p:childTnLst>
                              <p:par>
                                <p:cTn id="26" presetID="4" presetClass="entr" presetSubtype="16" fill="hold" nodeType="afterEffect">
                                  <p:stCondLst>
                                    <p:cond delay="0"/>
                                  </p:stCondLst>
                                  <p:childTnLst>
                                    <p:set>
                                      <p:cBhvr>
                                        <p:cTn id="27" dur="1" fill="hold">
                                          <p:stCondLst>
                                            <p:cond delay="0"/>
                                          </p:stCondLst>
                                        </p:cTn>
                                        <p:tgtEl>
                                          <p:spTgt spid="133124"/>
                                        </p:tgtEl>
                                        <p:attrNameLst>
                                          <p:attrName>style.visibility</p:attrName>
                                        </p:attrNameLst>
                                      </p:cBhvr>
                                      <p:to>
                                        <p:strVal val="visible"/>
                                      </p:to>
                                    </p:set>
                                    <p:animEffect transition="in" filter="box(in)">
                                      <p:cBhvr>
                                        <p:cTn id="28" dur="500"/>
                                        <p:tgtEl>
                                          <p:spTgt spid="133124"/>
                                        </p:tgtEl>
                                      </p:cBhvr>
                                    </p:animEffect>
                                  </p:childTnLst>
                                  <p:subTnLst>
                                    <p:set>
                                      <p:cBhvr override="childStyle">
                                        <p:cTn dur="1" fill="hold" display="0" masterRel="nextClick" afterEffect="1"/>
                                        <p:tgtEl>
                                          <p:spTgt spid="133124"/>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33"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35" dur="80"/>
                                        <p:tgtEl>
                                          <p:spTgt spid="4">
                                            <p:txEl>
                                              <p:pRg st="1" end="1"/>
                                            </p:txEl>
                                          </p:spTgt>
                                        </p:tgtEl>
                                        <p:attrNameLst>
                                          <p:attrName>fill.type</p:attrName>
                                        </p:attrNameLst>
                                      </p:cBhvr>
                                      <p:to>
                                        <p:strVal val="solid"/>
                                      </p:to>
                                    </p:set>
                                  </p:childTnLst>
                                </p:cTn>
                              </p:par>
                            </p:childTnLst>
                          </p:cTn>
                        </p:par>
                        <p:par>
                          <p:cTn id="36" fill="hold">
                            <p:stCondLst>
                              <p:cond delay="1799"/>
                            </p:stCondLst>
                            <p:childTnLst>
                              <p:par>
                                <p:cTn id="37" presetID="4" presetClass="entr" presetSubtype="16" fill="hold" nodeType="afterEffect">
                                  <p:stCondLst>
                                    <p:cond delay="0"/>
                                  </p:stCondLst>
                                  <p:childTnLst>
                                    <p:set>
                                      <p:cBhvr>
                                        <p:cTn id="38" dur="1" fill="hold">
                                          <p:stCondLst>
                                            <p:cond delay="0"/>
                                          </p:stCondLst>
                                        </p:cTn>
                                        <p:tgtEl>
                                          <p:spTgt spid="133126"/>
                                        </p:tgtEl>
                                        <p:attrNameLst>
                                          <p:attrName>style.visibility</p:attrName>
                                        </p:attrNameLst>
                                      </p:cBhvr>
                                      <p:to>
                                        <p:strVal val="visible"/>
                                      </p:to>
                                    </p:set>
                                    <p:animEffect transition="in" filter="box(in)">
                                      <p:cBhvr>
                                        <p:cTn id="39" dur="500"/>
                                        <p:tgtEl>
                                          <p:spTgt spid="133126"/>
                                        </p:tgtEl>
                                      </p:cBhvr>
                                    </p:animEffect>
                                  </p:childTnLst>
                                  <p:subTnLst>
                                    <p:set>
                                      <p:cBhvr override="childStyle">
                                        <p:cTn dur="1" fill="hold" display="0" masterRel="nextClick" afterEffect="1"/>
                                        <p:tgtEl>
                                          <p:spTgt spid="133126"/>
                                        </p:tgtEl>
                                        <p:attrNameLst>
                                          <p:attrName>style.visibility</p:attrName>
                                        </p:attrNameLst>
                                      </p:cBhvr>
                                      <p:to>
                                        <p:strVal val="hidden"/>
                                      </p:to>
                                    </p:set>
                                  </p:subTnLst>
                                </p:cTn>
                              </p:par>
                            </p:childTnLst>
                          </p:cTn>
                        </p:par>
                      </p:childTnLst>
                    </p:cTn>
                  </p:par>
                  <p:par>
                    <p:cTn id="40" fill="hold">
                      <p:stCondLst>
                        <p:cond delay="indefinite"/>
                      </p:stCondLst>
                      <p:childTnLst>
                        <p:par>
                          <p:cTn id="41" fill="hold">
                            <p:stCondLst>
                              <p:cond delay="0"/>
                            </p:stCondLst>
                            <p:childTnLst>
                              <p:par>
                                <p:cTn id="42" presetID="27" presetClass="entr" presetSubtype="0" fill="hold" nodeType="clickEffect">
                                  <p:stCondLst>
                                    <p:cond delay="0"/>
                                  </p:stCondLst>
                                  <p:iterate type="lt">
                                    <p:tmPct val="50000"/>
                                  </p:iterate>
                                  <p:childTnLst>
                                    <p:set>
                                      <p:cBhvr>
                                        <p:cTn id="43"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44" dur="8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46" dur="80"/>
                                        <p:tgtEl>
                                          <p:spTgt spid="4">
                                            <p:txEl>
                                              <p:pRg st="2" end="2"/>
                                            </p:txEl>
                                          </p:spTgt>
                                        </p:tgtEl>
                                        <p:attrNameLst>
                                          <p:attrName>fill.type</p:attrName>
                                        </p:attrNameLst>
                                      </p:cBhvr>
                                      <p:to>
                                        <p:strVal val="solid"/>
                                      </p:to>
                                    </p:set>
                                  </p:childTnLst>
                                </p:cTn>
                              </p:par>
                            </p:childTnLst>
                          </p:cTn>
                        </p:par>
                        <p:par>
                          <p:cTn id="47" fill="hold">
                            <p:stCondLst>
                              <p:cond delay="1199"/>
                            </p:stCondLst>
                            <p:childTnLst>
                              <p:par>
                                <p:cTn id="48" presetID="4" presetClass="entr" presetSubtype="16" fill="hold" nodeType="afterEffect">
                                  <p:stCondLst>
                                    <p:cond delay="0"/>
                                  </p:stCondLst>
                                  <p:childTnLst>
                                    <p:set>
                                      <p:cBhvr>
                                        <p:cTn id="49" dur="1" fill="hold">
                                          <p:stCondLst>
                                            <p:cond delay="0"/>
                                          </p:stCondLst>
                                        </p:cTn>
                                        <p:tgtEl>
                                          <p:spTgt spid="133128"/>
                                        </p:tgtEl>
                                        <p:attrNameLst>
                                          <p:attrName>style.visibility</p:attrName>
                                        </p:attrNameLst>
                                      </p:cBhvr>
                                      <p:to>
                                        <p:strVal val="visible"/>
                                      </p:to>
                                    </p:set>
                                    <p:animEffect transition="in" filter="box(in)">
                                      <p:cBhvr>
                                        <p:cTn id="50" dur="500"/>
                                        <p:tgtEl>
                                          <p:spTgt spid="13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4294967295"/>
          </p:nvPr>
        </p:nvSpPr>
        <p:spPr>
          <a:xfrm>
            <a:off x="334434" y="333849"/>
            <a:ext cx="11618384" cy="6723621"/>
          </a:xfrm>
          <a:prstGeom prst="rect">
            <a:avLst/>
          </a:prstGeom>
        </p:spPr>
        <p:txBody>
          <a:bodyPr/>
          <a:lstStyle/>
          <a:p>
            <a:pPr algn="ctr">
              <a:lnSpc>
                <a:spcPct val="110000"/>
              </a:lnSpc>
              <a:buFontTx/>
              <a:buNone/>
            </a:pPr>
            <a:r>
              <a:rPr lang="zh-CN" altLang="en-US" sz="4232" dirty="0">
                <a:solidFill>
                  <a:srgbClr val="3333FF"/>
                </a:solidFill>
                <a:latin typeface="黑体" pitchFamily="49" charset="-122"/>
                <a:ea typeface="黑体" pitchFamily="49" charset="-122"/>
                <a:sym typeface="Arial" pitchFamily="34" charset="0"/>
              </a:rPr>
              <a:t>实施脱贫攻坚工程</a:t>
            </a:r>
          </a:p>
          <a:p>
            <a:pPr>
              <a:lnSpc>
                <a:spcPct val="140000"/>
              </a:lnSpc>
              <a:buFontTx/>
              <a:buNone/>
            </a:pPr>
            <a:r>
              <a:rPr lang="zh-CN" altLang="en-US" sz="2963" b="1" dirty="0">
                <a:latin typeface="宋体" pitchFamily="2" charset="-122"/>
                <a:sym typeface="Arial" pitchFamily="34" charset="0"/>
              </a:rPr>
              <a:t>    现行标准下</a:t>
            </a:r>
            <a:r>
              <a:rPr lang="en-US" altLang="zh-CN" sz="2963" b="1" dirty="0">
                <a:latin typeface="宋体" pitchFamily="2" charset="-122"/>
                <a:sym typeface="Arial" pitchFamily="34" charset="0"/>
              </a:rPr>
              <a:t>7017</a:t>
            </a:r>
            <a:r>
              <a:rPr lang="zh-CN" altLang="en-US" sz="2963" b="1" dirty="0">
                <a:latin typeface="宋体" pitchFamily="2" charset="-122"/>
                <a:sym typeface="Arial" pitchFamily="34" charset="0"/>
              </a:rPr>
              <a:t>万农村贫困人口实现脱贫，贫困</a:t>
            </a:r>
          </a:p>
          <a:p>
            <a:pPr>
              <a:lnSpc>
                <a:spcPct val="140000"/>
              </a:lnSpc>
              <a:buFontTx/>
              <a:buNone/>
            </a:pPr>
            <a:r>
              <a:rPr lang="zh-CN" altLang="en-US" sz="2963" b="1" dirty="0">
                <a:latin typeface="宋体" pitchFamily="2" charset="-122"/>
                <a:sym typeface="Arial" pitchFamily="34" charset="0"/>
              </a:rPr>
              <a:t>县全部摘帽，解决区域性整体贫困。</a:t>
            </a:r>
            <a:r>
              <a:rPr lang="zh-CN" altLang="en-US" sz="2963" dirty="0">
                <a:latin typeface="宋体" pitchFamily="2" charset="-122"/>
                <a:sym typeface="Arial" pitchFamily="34" charset="0"/>
              </a:rPr>
              <a:t> </a:t>
            </a:r>
            <a:endParaRPr lang="zh-CN" altLang="en-US" sz="2963" b="1" dirty="0">
              <a:latin typeface="宋体" pitchFamily="2" charset="-122"/>
              <a:sym typeface="Arial" pitchFamily="34" charset="0"/>
            </a:endParaRPr>
          </a:p>
          <a:p>
            <a:pPr lvl="2">
              <a:lnSpc>
                <a:spcPct val="140000"/>
              </a:lnSpc>
              <a:buClr>
                <a:srgbClr val="3333FF"/>
              </a:buClr>
              <a:buFont typeface="Wingdings" pitchFamily="2" charset="2"/>
              <a:buChar char="Ø"/>
            </a:pPr>
            <a:r>
              <a:rPr lang="zh-CN" altLang="en-US" sz="2963" b="1" dirty="0">
                <a:latin typeface="宋体" pitchFamily="2" charset="-122"/>
                <a:sym typeface="Arial" pitchFamily="34" charset="0"/>
              </a:rPr>
              <a:t> 实施精准扶贫、精准脱贫：特色产业和转移就</a:t>
            </a:r>
          </a:p>
          <a:p>
            <a:pPr lvl="2">
              <a:lnSpc>
                <a:spcPct val="140000"/>
              </a:lnSpc>
              <a:buClr>
                <a:srgbClr val="3333FF"/>
              </a:buClr>
              <a:buFont typeface="Wingdings" pitchFamily="2" charset="2"/>
              <a:buNone/>
            </a:pPr>
            <a:r>
              <a:rPr lang="zh-CN" altLang="en-US" sz="2963" b="1" dirty="0">
                <a:latin typeface="宋体" pitchFamily="2" charset="-122"/>
                <a:sym typeface="Arial" pitchFamily="34" charset="0"/>
              </a:rPr>
              <a:t>   业、扶贫搬迁、生态保护扶贫、兜底性保障  </a:t>
            </a:r>
          </a:p>
          <a:p>
            <a:pPr lvl="2">
              <a:lnSpc>
                <a:spcPct val="140000"/>
              </a:lnSpc>
              <a:buClr>
                <a:srgbClr val="3333FF"/>
              </a:buClr>
              <a:buFont typeface="Wingdings" pitchFamily="2" charset="2"/>
              <a:buNone/>
            </a:pPr>
            <a:r>
              <a:rPr lang="zh-CN" altLang="en-US" sz="2963" b="1" dirty="0">
                <a:latin typeface="宋体" pitchFamily="2" charset="-122"/>
                <a:sym typeface="Arial" pitchFamily="34" charset="0"/>
              </a:rPr>
              <a:t>   政策。</a:t>
            </a:r>
          </a:p>
          <a:p>
            <a:pPr lvl="2">
              <a:lnSpc>
                <a:spcPct val="140000"/>
              </a:lnSpc>
              <a:buClr>
                <a:srgbClr val="3333FF"/>
              </a:buClr>
              <a:buFont typeface="Wingdings" pitchFamily="2" charset="2"/>
              <a:buChar char="Ø"/>
            </a:pPr>
            <a:r>
              <a:rPr lang="zh-CN" altLang="en-US" sz="2963" b="1" dirty="0">
                <a:latin typeface="宋体" pitchFamily="2" charset="-122"/>
                <a:sym typeface="Arial" pitchFamily="34" charset="0"/>
              </a:rPr>
              <a:t> 分类扶持贫困家庭。</a:t>
            </a:r>
          </a:p>
          <a:p>
            <a:pPr lvl="2">
              <a:lnSpc>
                <a:spcPct val="140000"/>
              </a:lnSpc>
              <a:buClr>
                <a:srgbClr val="3333FF"/>
              </a:buClr>
              <a:buFont typeface="Wingdings" pitchFamily="2" charset="2"/>
              <a:buChar char="Ø"/>
            </a:pPr>
            <a:r>
              <a:rPr lang="zh-CN" altLang="en-US" sz="2963" b="1" dirty="0">
                <a:latin typeface="宋体" pitchFamily="2" charset="-122"/>
                <a:sym typeface="Arial" pitchFamily="34" charset="0"/>
              </a:rPr>
              <a:t> 探索对贫困人口实行资产收益扶持制度。 </a:t>
            </a:r>
          </a:p>
        </p:txBody>
      </p:sp>
    </p:spTree>
    <p:extLst>
      <p:ext uri="{BB962C8B-B14F-4D97-AF65-F5344CB8AC3E}">
        <p14:creationId xmlns:p14="http://schemas.microsoft.com/office/powerpoint/2010/main" xmlns="" val="378514027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919536" y="1700809"/>
            <a:ext cx="3312368" cy="421241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sp>
        <p:nvSpPr>
          <p:cNvPr id="3"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5.</a:t>
            </a:r>
            <a:r>
              <a:rPr lang="zh-CN" altLang="en-US" sz="3000" dirty="0">
                <a:solidFill>
                  <a:schemeClr val="bg1"/>
                </a:solidFill>
              </a:rPr>
              <a:t>实施健康中国战略</a:t>
            </a:r>
          </a:p>
        </p:txBody>
      </p:sp>
      <p:sp>
        <p:nvSpPr>
          <p:cNvPr id="4" name="矩形 3"/>
          <p:cNvSpPr/>
          <p:nvPr/>
        </p:nvSpPr>
        <p:spPr>
          <a:xfrm>
            <a:off x="1991544" y="1916832"/>
            <a:ext cx="3168352" cy="3792746"/>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en-US" sz="2000" b="1" dirty="0">
                <a:solidFill>
                  <a:srgbClr val="0000FF"/>
                </a:solidFill>
                <a:latin typeface="楷体" panose="02010609060101010101" pitchFamily="49" charset="-122"/>
                <a:ea typeface="楷体" panose="02010609060101010101" pitchFamily="49" charset="-122"/>
              </a:rPr>
              <a:t>人民健康是民族昌盛和国家富强的重要标志。</a:t>
            </a:r>
            <a:endParaRPr lang="en-US" altLang="zh-CN" sz="2000" b="1" dirty="0">
              <a:solidFill>
                <a:srgbClr val="0000FF"/>
              </a:solidFill>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完善国民健康政策</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深化医疗体制改革</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倡导健康生活方式</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实施食品安全战略</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坚持中医西医并重</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推进医养结合产业</a:t>
            </a:r>
            <a:endParaRPr lang="en-US" altLang="zh-CN" sz="2000" b="1" dirty="0">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0" y="5877272"/>
            <a:ext cx="9144000" cy="971712"/>
          </a:xfrm>
          <a:prstGeom prst="rect">
            <a:avLst/>
          </a:prstGeom>
        </p:spPr>
      </p:pic>
      <p:pic>
        <p:nvPicPr>
          <p:cNvPr id="134146" name="Picture 2" descr="https://timgsa.baidu.com/timg?image&amp;quality=80&amp;size=b9999_10000&amp;sec=1524553072593&amp;di=74bb24c8a6266b89b706cbaec5a40456&amp;imgtype=0&amp;src=http%3A%2F%2Fp1.img.cctvpic.com%2FphotoAlbum%2Fpage%2Fperformance%2Fimg%2F2018%2F3%2F20%2F1521525906319_672.jpg"/>
          <p:cNvPicPr>
            <a:picLocks noChangeAspect="1" noChangeArrowheads="1"/>
          </p:cNvPicPr>
          <p:nvPr/>
        </p:nvPicPr>
        <p:blipFill>
          <a:blip r:embed="rId3" cstate="print"/>
          <a:srcRect/>
          <a:stretch>
            <a:fillRect/>
          </a:stretch>
        </p:blipFill>
        <p:spPr bwMode="auto">
          <a:xfrm>
            <a:off x="5375920" y="2132857"/>
            <a:ext cx="5292080" cy="3676651"/>
          </a:xfrm>
          <a:prstGeom prst="rect">
            <a:avLst/>
          </a:prstGeom>
          <a:noFill/>
        </p:spPr>
      </p:pic>
      <p:pic>
        <p:nvPicPr>
          <p:cNvPr id="134148" name="Picture 4" descr="https://timgsa.baidu.com/timg?image&amp;quality=80&amp;size=b9999_10000&amp;sec=1524553251025&amp;di=a5afdde767c49c83aa589ceb2a5495e2&amp;imgtype=0&amp;src=http%3A%2F%2Fwww.sdhxyfood.com%2FupLoad%2Fnews%2Fmonth_1611%2F201611021229163285.jpg"/>
          <p:cNvPicPr>
            <a:picLocks noChangeAspect="1" noChangeArrowheads="1"/>
          </p:cNvPicPr>
          <p:nvPr/>
        </p:nvPicPr>
        <p:blipFill>
          <a:blip r:embed="rId4" cstate="print"/>
          <a:srcRect/>
          <a:stretch>
            <a:fillRect/>
          </a:stretch>
        </p:blipFill>
        <p:spPr bwMode="auto">
          <a:xfrm>
            <a:off x="5303913" y="1916833"/>
            <a:ext cx="5364088" cy="4038601"/>
          </a:xfrm>
          <a:prstGeom prst="rect">
            <a:avLst/>
          </a:prstGeom>
          <a:noFill/>
        </p:spPr>
      </p:pic>
      <p:pic>
        <p:nvPicPr>
          <p:cNvPr id="134150" name="Picture 6" descr="http://img1.gtimg.com/quanzhou_house/pics/hv1/165/213/129/8442705.jpg"/>
          <p:cNvPicPr>
            <a:picLocks noChangeAspect="1" noChangeArrowheads="1"/>
          </p:cNvPicPr>
          <p:nvPr/>
        </p:nvPicPr>
        <p:blipFill>
          <a:blip r:embed="rId5" cstate="print"/>
          <a:srcRect/>
          <a:stretch>
            <a:fillRect/>
          </a:stretch>
        </p:blipFill>
        <p:spPr bwMode="auto">
          <a:xfrm>
            <a:off x="5303912" y="1988840"/>
            <a:ext cx="5112568" cy="3672408"/>
          </a:xfrm>
          <a:prstGeom prst="rect">
            <a:avLst/>
          </a:prstGeom>
          <a:noFill/>
        </p:spPr>
      </p:pic>
      <p:pic>
        <p:nvPicPr>
          <p:cNvPr id="134152" name="Picture 8" descr="https://timgsa.baidu.com/timg?image&amp;quality=80&amp;size=b9999_10000&amp;sec=1524553513779&amp;di=38926f4418fae603bdc7d7701f7e1aca&amp;imgtype=0&amp;src=http%3A%2F%2Fi4.hexunimg.cn%2F2012-07-14%2F143578380.jpg"/>
          <p:cNvPicPr>
            <a:picLocks noChangeAspect="1" noChangeArrowheads="1"/>
          </p:cNvPicPr>
          <p:nvPr/>
        </p:nvPicPr>
        <p:blipFill>
          <a:blip r:embed="rId6" cstate="print"/>
          <a:srcRect/>
          <a:stretch>
            <a:fillRect/>
          </a:stretch>
        </p:blipFill>
        <p:spPr bwMode="auto">
          <a:xfrm>
            <a:off x="5303912" y="1988840"/>
            <a:ext cx="5238750" cy="3672408"/>
          </a:xfrm>
          <a:prstGeom prst="rect">
            <a:avLst/>
          </a:prstGeom>
          <a:noFill/>
        </p:spPr>
      </p:pic>
      <p:pic>
        <p:nvPicPr>
          <p:cNvPr id="134154" name="Picture 10" descr="https://timgsa.baidu.com/timg?image&amp;quality=80&amp;size=b9999_10000&amp;sec=1524553666687&amp;di=907a86073ee6e0232363f6d5ec7d3fd5&amp;imgtype=0&amp;src=http%3A%2F%2Fwww.jsq51.com%2Fpic_big%2F20150423203256.jpg"/>
          <p:cNvPicPr>
            <a:picLocks noChangeAspect="1" noChangeArrowheads="1"/>
          </p:cNvPicPr>
          <p:nvPr/>
        </p:nvPicPr>
        <p:blipFill>
          <a:blip r:embed="rId7" cstate="print"/>
          <a:srcRect/>
          <a:stretch>
            <a:fillRect/>
          </a:stretch>
        </p:blipFill>
        <p:spPr bwMode="auto">
          <a:xfrm>
            <a:off x="5303912" y="1916832"/>
            <a:ext cx="5364088" cy="3960440"/>
          </a:xfrm>
          <a:prstGeom prst="rect">
            <a:avLst/>
          </a:prstGeom>
          <a:noFill/>
        </p:spPr>
      </p:pic>
      <p:pic>
        <p:nvPicPr>
          <p:cNvPr id="134156" name="Picture 12" descr="https://timgsa.baidu.com/timg?image&amp;quality=80&amp;size=b9999_10000&amp;sec=1524553860714&amp;di=a3e471a85d58a5632c584b25b57eb7ea&amp;imgtype=0&amp;src=http%3A%2F%2Fs3.sinaimg.cn%2Fmw690%2F00688fiuzy73gMcq4jU52%26690"/>
          <p:cNvPicPr>
            <a:picLocks noChangeAspect="1" noChangeArrowheads="1"/>
          </p:cNvPicPr>
          <p:nvPr/>
        </p:nvPicPr>
        <p:blipFill>
          <a:blip r:embed="rId8" cstate="print"/>
          <a:srcRect/>
          <a:stretch>
            <a:fillRect/>
          </a:stretch>
        </p:blipFill>
        <p:spPr bwMode="auto">
          <a:xfrm>
            <a:off x="5303912" y="1916833"/>
            <a:ext cx="5364088" cy="3816424"/>
          </a:xfrm>
          <a:prstGeom prst="rect">
            <a:avLst/>
          </a:prstGeom>
          <a:noFill/>
        </p:spPr>
      </p:pic>
      <p:grpSp>
        <p:nvGrpSpPr>
          <p:cNvPr id="20" name="组合 19"/>
          <p:cNvGrpSpPr/>
          <p:nvPr/>
        </p:nvGrpSpPr>
        <p:grpSpPr>
          <a:xfrm>
            <a:off x="6023992" y="1916832"/>
            <a:ext cx="3810000" cy="3810000"/>
            <a:chOff x="4499992" y="1916832"/>
            <a:chExt cx="3810000" cy="3810000"/>
          </a:xfrm>
        </p:grpSpPr>
        <p:pic>
          <p:nvPicPr>
            <p:cNvPr id="134160" name="Picture 16" descr="https://timgsa.baidu.com/timg?image&amp;quality=80&amp;size=b9999_10000&amp;sec=1524556782805&amp;di=484bb45e2f00dc9f51d0a1c8721bcbc9&amp;imgtype=0&amp;src=http%3A%2F%2Fwww.fenghuaapp.com%2Fuploads%2Fallimg%2F170619%2F2-1F619100450D7.jpg"/>
            <p:cNvPicPr>
              <a:picLocks noChangeAspect="1" noChangeArrowheads="1"/>
            </p:cNvPicPr>
            <p:nvPr/>
          </p:nvPicPr>
          <p:blipFill>
            <a:blip r:embed="rId9" cstate="print"/>
            <a:srcRect/>
            <a:stretch>
              <a:fillRect/>
            </a:stretch>
          </p:blipFill>
          <p:spPr bwMode="auto">
            <a:xfrm>
              <a:off x="4499992" y="1916832"/>
              <a:ext cx="3810000" cy="3810000"/>
            </a:xfrm>
            <a:prstGeom prst="rect">
              <a:avLst/>
            </a:prstGeom>
            <a:noFill/>
          </p:spPr>
        </p:pic>
        <p:sp>
          <p:nvSpPr>
            <p:cNvPr id="19" name="TextBox 18"/>
            <p:cNvSpPr txBox="1"/>
            <p:nvPr/>
          </p:nvSpPr>
          <p:spPr>
            <a:xfrm>
              <a:off x="7236296" y="1916833"/>
              <a:ext cx="1008112" cy="369332"/>
            </a:xfrm>
            <a:prstGeom prst="rect">
              <a:avLst/>
            </a:prstGeom>
            <a:solidFill>
              <a:schemeClr val="bg1"/>
            </a:solidFill>
          </p:spPr>
          <p:txBody>
            <a:bodyPr wrap="square" rtlCol="0">
              <a:spAutoFit/>
            </a:bodyPr>
            <a:lstStyle/>
            <a:p>
              <a:endParaRPr lang="zh-CN" altLang="en-US" dirty="0"/>
            </a:p>
          </p:txBody>
        </p:sp>
      </p:grpSp>
    </p:spTree>
    <p:extLst>
      <p:ext uri="{BB962C8B-B14F-4D97-AF65-F5344CB8AC3E}">
        <p14:creationId xmlns:p14="http://schemas.microsoft.com/office/powerpoint/2010/main" xmlns="" val="18313961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18"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4">
                                            <p:txEl>
                                              <p:pRg st="0" end="0"/>
                                            </p:txEl>
                                          </p:spTgt>
                                        </p:tgtEl>
                                        <p:attrNameLst>
                                          <p:attrName>fill.type</p:attrName>
                                        </p:attrNameLst>
                                      </p:cBhvr>
                                      <p:to>
                                        <p:strVal val="solid"/>
                                      </p:to>
                                    </p:set>
                                  </p:childTnLst>
                                </p:cTn>
                              </p:par>
                            </p:childTnLst>
                          </p:cTn>
                        </p:par>
                        <p:par>
                          <p:cTn id="21" fill="hold">
                            <p:stCondLst>
                              <p:cond delay="839"/>
                            </p:stCondLst>
                            <p:childTnLst>
                              <p:par>
                                <p:cTn id="22" presetID="16" presetClass="entr" presetSubtype="26" fill="hold" nodeType="afterEffect">
                                  <p:stCondLst>
                                    <p:cond delay="0"/>
                                  </p:stCondLst>
                                  <p:childTnLst>
                                    <p:set>
                                      <p:cBhvr>
                                        <p:cTn id="23" dur="1" fill="hold">
                                          <p:stCondLst>
                                            <p:cond delay="0"/>
                                          </p:stCondLst>
                                        </p:cTn>
                                        <p:tgtEl>
                                          <p:spTgt spid="134148"/>
                                        </p:tgtEl>
                                        <p:attrNameLst>
                                          <p:attrName>style.visibility</p:attrName>
                                        </p:attrNameLst>
                                      </p:cBhvr>
                                      <p:to>
                                        <p:strVal val="visible"/>
                                      </p:to>
                                    </p:set>
                                    <p:animEffect transition="in" filter="barn(inHorizontal)">
                                      <p:cBhvr>
                                        <p:cTn id="24" dur="500"/>
                                        <p:tgtEl>
                                          <p:spTgt spid="134148"/>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29"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4">
                                            <p:txEl>
                                              <p:pRg st="1" end="1"/>
                                            </p:txEl>
                                          </p:spTgt>
                                        </p:tgtEl>
                                        <p:attrNameLst>
                                          <p:attrName>fill.type</p:attrName>
                                        </p:attrNameLst>
                                      </p:cBhvr>
                                      <p:to>
                                        <p:strVal val="solid"/>
                                      </p:to>
                                    </p:set>
                                  </p:childTnLst>
                                </p:cTn>
                              </p:par>
                            </p:childTnLst>
                          </p:cTn>
                        </p:par>
                        <p:par>
                          <p:cTn id="32" fill="hold">
                            <p:stCondLst>
                              <p:cond delay="359"/>
                            </p:stCondLst>
                            <p:childTnLst>
                              <p:par>
                                <p:cTn id="33" presetID="16" presetClass="entr" presetSubtype="26" fill="hold" nodeType="afterEffect">
                                  <p:stCondLst>
                                    <p:cond delay="0"/>
                                  </p:stCondLst>
                                  <p:childTnLst>
                                    <p:set>
                                      <p:cBhvr>
                                        <p:cTn id="34" dur="1" fill="hold">
                                          <p:stCondLst>
                                            <p:cond delay="0"/>
                                          </p:stCondLst>
                                        </p:cTn>
                                        <p:tgtEl>
                                          <p:spTgt spid="134146"/>
                                        </p:tgtEl>
                                        <p:attrNameLst>
                                          <p:attrName>style.visibility</p:attrName>
                                        </p:attrNameLst>
                                      </p:cBhvr>
                                      <p:to>
                                        <p:strVal val="visible"/>
                                      </p:to>
                                    </p:set>
                                    <p:animEffect transition="in" filter="barn(inHorizontal)">
                                      <p:cBhvr>
                                        <p:cTn id="35" dur="500"/>
                                        <p:tgtEl>
                                          <p:spTgt spid="134146"/>
                                        </p:tgtEl>
                                      </p:cBhvr>
                                    </p:animEffect>
                                  </p:childTnLst>
                                  <p:subTnLst>
                                    <p:set>
                                      <p:cBhvr override="childStyle">
                                        <p:cTn dur="1" fill="hold" display="0" masterRel="nextClick" afterEffect="1"/>
                                        <p:tgtEl>
                                          <p:spTgt spid="134146"/>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7" presetClass="entr" presetSubtype="0" fill="hold" nodeType="clickEffect">
                                  <p:stCondLst>
                                    <p:cond delay="0"/>
                                  </p:stCondLst>
                                  <p:iterate type="lt">
                                    <p:tmPct val="50000"/>
                                  </p:iterate>
                                  <p:childTnLst>
                                    <p:set>
                                      <p:cBhvr>
                                        <p:cTn id="39" dur="1" fill="hold">
                                          <p:stCondLst>
                                            <p:cond delay="0"/>
                                          </p:stCondLst>
                                        </p:cTn>
                                        <p:tgtEl>
                                          <p:spTgt spid="4">
                                            <p:txEl>
                                              <p:pRg st="2" end="2"/>
                                            </p:txEl>
                                          </p:spTgt>
                                        </p:tgtEl>
                                        <p:attrNameLst>
                                          <p:attrName>style.visibility</p:attrName>
                                        </p:attrNameLst>
                                      </p:cBhvr>
                                      <p:to>
                                        <p:strVal val="visible"/>
                                      </p:to>
                                    </p:set>
                                    <p:anim calcmode="discrete" valueType="clr">
                                      <p:cBhvr override="childStyle">
                                        <p:cTn id="40" dur="80"/>
                                        <p:tgtEl>
                                          <p:spTgt spid="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4">
                                            <p:txEl>
                                              <p:pRg st="2" end="2"/>
                                            </p:txEl>
                                          </p:spTgt>
                                        </p:tgtEl>
                                        <p:attrNameLst>
                                          <p:attrName>fillcolor</p:attrName>
                                        </p:attrNameLst>
                                      </p:cBhvr>
                                      <p:tavLst>
                                        <p:tav tm="0">
                                          <p:val>
                                            <p:clrVal>
                                              <a:schemeClr val="accent2"/>
                                            </p:clrVal>
                                          </p:val>
                                        </p:tav>
                                        <p:tav tm="50000">
                                          <p:val>
                                            <p:clrVal>
                                              <a:schemeClr val="hlink"/>
                                            </p:clrVal>
                                          </p:val>
                                        </p:tav>
                                      </p:tavLst>
                                    </p:anim>
                                    <p:set>
                                      <p:cBhvr>
                                        <p:cTn id="42" dur="80"/>
                                        <p:tgtEl>
                                          <p:spTgt spid="4">
                                            <p:txEl>
                                              <p:pRg st="2" end="2"/>
                                            </p:txEl>
                                          </p:spTgt>
                                        </p:tgtEl>
                                        <p:attrNameLst>
                                          <p:attrName>fill.type</p:attrName>
                                        </p:attrNameLst>
                                      </p:cBhvr>
                                      <p:to>
                                        <p:strVal val="solid"/>
                                      </p:to>
                                    </p:set>
                                  </p:childTnLst>
                                </p:cTn>
                              </p:par>
                            </p:childTnLst>
                          </p:cTn>
                        </p:par>
                        <p:par>
                          <p:cTn id="43" fill="hold">
                            <p:stCondLst>
                              <p:cond delay="359"/>
                            </p:stCondLst>
                            <p:childTnLst>
                              <p:par>
                                <p:cTn id="44" presetID="16" presetClass="entr" presetSubtype="26" fill="hold" nodeType="afterEffect">
                                  <p:stCondLst>
                                    <p:cond delay="0"/>
                                  </p:stCondLst>
                                  <p:childTnLst>
                                    <p:set>
                                      <p:cBhvr>
                                        <p:cTn id="45" dur="1" fill="hold">
                                          <p:stCondLst>
                                            <p:cond delay="0"/>
                                          </p:stCondLst>
                                        </p:cTn>
                                        <p:tgtEl>
                                          <p:spTgt spid="134150"/>
                                        </p:tgtEl>
                                        <p:attrNameLst>
                                          <p:attrName>style.visibility</p:attrName>
                                        </p:attrNameLst>
                                      </p:cBhvr>
                                      <p:to>
                                        <p:strVal val="visible"/>
                                      </p:to>
                                    </p:set>
                                    <p:animEffect transition="in" filter="barn(inHorizontal)">
                                      <p:cBhvr>
                                        <p:cTn id="46" dur="500"/>
                                        <p:tgtEl>
                                          <p:spTgt spid="134150"/>
                                        </p:tgtEl>
                                      </p:cBhvr>
                                    </p:animEffect>
                                  </p:childTnLst>
                                </p:cTn>
                              </p:par>
                            </p:childTnLst>
                          </p:cTn>
                        </p:par>
                      </p:childTnLst>
                    </p:cTn>
                  </p:par>
                  <p:par>
                    <p:cTn id="47" fill="hold">
                      <p:stCondLst>
                        <p:cond delay="indefinite"/>
                      </p:stCondLst>
                      <p:childTnLst>
                        <p:par>
                          <p:cTn id="48" fill="hold">
                            <p:stCondLst>
                              <p:cond delay="0"/>
                            </p:stCondLst>
                            <p:childTnLst>
                              <p:par>
                                <p:cTn id="49" presetID="27" presetClass="entr" presetSubtype="0" fill="hold" nodeType="clickEffect">
                                  <p:stCondLst>
                                    <p:cond delay="0"/>
                                  </p:stCondLst>
                                  <p:iterate type="lt">
                                    <p:tmPct val="50000"/>
                                  </p:iterate>
                                  <p:childTnLst>
                                    <p:set>
                                      <p:cBhvr>
                                        <p:cTn id="50"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51" dur="8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53" dur="80"/>
                                        <p:tgtEl>
                                          <p:spTgt spid="4">
                                            <p:txEl>
                                              <p:pRg st="3" end="3"/>
                                            </p:txEl>
                                          </p:spTgt>
                                        </p:tgtEl>
                                        <p:attrNameLst>
                                          <p:attrName>fill.type</p:attrName>
                                        </p:attrNameLst>
                                      </p:cBhvr>
                                      <p:to>
                                        <p:strVal val="solid"/>
                                      </p:to>
                                    </p:set>
                                  </p:childTnLst>
                                </p:cTn>
                              </p:par>
                            </p:childTnLst>
                          </p:cTn>
                        </p:par>
                        <p:par>
                          <p:cTn id="54" fill="hold">
                            <p:stCondLst>
                              <p:cond delay="359"/>
                            </p:stCondLst>
                            <p:childTnLst>
                              <p:par>
                                <p:cTn id="55" presetID="16" presetClass="entr" presetSubtype="26" fill="hold" nodeType="afterEffect">
                                  <p:stCondLst>
                                    <p:cond delay="0"/>
                                  </p:stCondLst>
                                  <p:childTnLst>
                                    <p:set>
                                      <p:cBhvr>
                                        <p:cTn id="56" dur="1" fill="hold">
                                          <p:stCondLst>
                                            <p:cond delay="0"/>
                                          </p:stCondLst>
                                        </p:cTn>
                                        <p:tgtEl>
                                          <p:spTgt spid="134152"/>
                                        </p:tgtEl>
                                        <p:attrNameLst>
                                          <p:attrName>style.visibility</p:attrName>
                                        </p:attrNameLst>
                                      </p:cBhvr>
                                      <p:to>
                                        <p:strVal val="visible"/>
                                      </p:to>
                                    </p:set>
                                    <p:animEffect transition="in" filter="barn(inHorizontal)">
                                      <p:cBhvr>
                                        <p:cTn id="57" dur="500"/>
                                        <p:tgtEl>
                                          <p:spTgt spid="134152"/>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nodeType="clickEffect">
                                  <p:stCondLst>
                                    <p:cond delay="0"/>
                                  </p:stCondLst>
                                  <p:iterate type="lt">
                                    <p:tmPct val="50000"/>
                                  </p:iterate>
                                  <p:childTnLst>
                                    <p:set>
                                      <p:cBhvr>
                                        <p:cTn id="61" dur="1" fill="hold">
                                          <p:stCondLst>
                                            <p:cond delay="0"/>
                                          </p:stCondLst>
                                        </p:cTn>
                                        <p:tgtEl>
                                          <p:spTgt spid="4">
                                            <p:txEl>
                                              <p:pRg st="4" end="4"/>
                                            </p:txEl>
                                          </p:spTgt>
                                        </p:tgtEl>
                                        <p:attrNameLst>
                                          <p:attrName>style.visibility</p:attrName>
                                        </p:attrNameLst>
                                      </p:cBhvr>
                                      <p:to>
                                        <p:strVal val="visible"/>
                                      </p:to>
                                    </p:set>
                                    <p:anim calcmode="discrete" valueType="clr">
                                      <p:cBhvr override="childStyle">
                                        <p:cTn id="62" dur="80"/>
                                        <p:tgtEl>
                                          <p:spTgt spid="4">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4">
                                            <p:txEl>
                                              <p:pRg st="4" end="4"/>
                                            </p:txEl>
                                          </p:spTgt>
                                        </p:tgtEl>
                                        <p:attrNameLst>
                                          <p:attrName>fillcolor</p:attrName>
                                        </p:attrNameLst>
                                      </p:cBhvr>
                                      <p:tavLst>
                                        <p:tav tm="0">
                                          <p:val>
                                            <p:clrVal>
                                              <a:schemeClr val="accent2"/>
                                            </p:clrVal>
                                          </p:val>
                                        </p:tav>
                                        <p:tav tm="50000">
                                          <p:val>
                                            <p:clrVal>
                                              <a:schemeClr val="hlink"/>
                                            </p:clrVal>
                                          </p:val>
                                        </p:tav>
                                      </p:tavLst>
                                    </p:anim>
                                    <p:set>
                                      <p:cBhvr>
                                        <p:cTn id="64" dur="80"/>
                                        <p:tgtEl>
                                          <p:spTgt spid="4">
                                            <p:txEl>
                                              <p:pRg st="4" end="4"/>
                                            </p:txEl>
                                          </p:spTgt>
                                        </p:tgtEl>
                                        <p:attrNameLst>
                                          <p:attrName>fill.type</p:attrName>
                                        </p:attrNameLst>
                                      </p:cBhvr>
                                      <p:to>
                                        <p:strVal val="solid"/>
                                      </p:to>
                                    </p:set>
                                  </p:childTnLst>
                                </p:cTn>
                              </p:par>
                            </p:childTnLst>
                          </p:cTn>
                        </p:par>
                        <p:par>
                          <p:cTn id="65" fill="hold">
                            <p:stCondLst>
                              <p:cond delay="359"/>
                            </p:stCondLst>
                            <p:childTnLst>
                              <p:par>
                                <p:cTn id="66" presetID="16" presetClass="entr" presetSubtype="26" fill="hold" nodeType="afterEffect">
                                  <p:stCondLst>
                                    <p:cond delay="0"/>
                                  </p:stCondLst>
                                  <p:childTnLst>
                                    <p:set>
                                      <p:cBhvr>
                                        <p:cTn id="67" dur="1" fill="hold">
                                          <p:stCondLst>
                                            <p:cond delay="0"/>
                                          </p:stCondLst>
                                        </p:cTn>
                                        <p:tgtEl>
                                          <p:spTgt spid="134154"/>
                                        </p:tgtEl>
                                        <p:attrNameLst>
                                          <p:attrName>style.visibility</p:attrName>
                                        </p:attrNameLst>
                                      </p:cBhvr>
                                      <p:to>
                                        <p:strVal val="visible"/>
                                      </p:to>
                                    </p:set>
                                    <p:animEffect transition="in" filter="barn(inHorizontal)">
                                      <p:cBhvr>
                                        <p:cTn id="68" dur="500"/>
                                        <p:tgtEl>
                                          <p:spTgt spid="134154"/>
                                        </p:tgtEl>
                                      </p:cBhvr>
                                    </p:animEffect>
                                  </p:childTnLst>
                                </p:cTn>
                              </p:par>
                            </p:childTnLst>
                          </p:cTn>
                        </p:par>
                      </p:childTnLst>
                    </p:cTn>
                  </p:par>
                  <p:par>
                    <p:cTn id="69" fill="hold">
                      <p:stCondLst>
                        <p:cond delay="indefinite"/>
                      </p:stCondLst>
                      <p:childTnLst>
                        <p:par>
                          <p:cTn id="70" fill="hold">
                            <p:stCondLst>
                              <p:cond delay="0"/>
                            </p:stCondLst>
                            <p:childTnLst>
                              <p:par>
                                <p:cTn id="71" presetID="27" presetClass="entr" presetSubtype="0" fill="hold" nodeType="clickEffect">
                                  <p:stCondLst>
                                    <p:cond delay="0"/>
                                  </p:stCondLst>
                                  <p:iterate type="lt">
                                    <p:tmPct val="50000"/>
                                  </p:iterate>
                                  <p:childTnLst>
                                    <p:set>
                                      <p:cBhvr>
                                        <p:cTn id="72" dur="1" fill="hold">
                                          <p:stCondLst>
                                            <p:cond delay="0"/>
                                          </p:stCondLst>
                                        </p:cTn>
                                        <p:tgtEl>
                                          <p:spTgt spid="4">
                                            <p:txEl>
                                              <p:pRg st="5" end="5"/>
                                            </p:txEl>
                                          </p:spTgt>
                                        </p:tgtEl>
                                        <p:attrNameLst>
                                          <p:attrName>style.visibility</p:attrName>
                                        </p:attrNameLst>
                                      </p:cBhvr>
                                      <p:to>
                                        <p:strVal val="visible"/>
                                      </p:to>
                                    </p:set>
                                    <p:anim calcmode="discrete" valueType="clr">
                                      <p:cBhvr override="childStyle">
                                        <p:cTn id="73" dur="80"/>
                                        <p:tgtEl>
                                          <p:spTgt spid="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4">
                                            <p:txEl>
                                              <p:pRg st="5" end="5"/>
                                            </p:txEl>
                                          </p:spTgt>
                                        </p:tgtEl>
                                        <p:attrNameLst>
                                          <p:attrName>fillcolor</p:attrName>
                                        </p:attrNameLst>
                                      </p:cBhvr>
                                      <p:tavLst>
                                        <p:tav tm="0">
                                          <p:val>
                                            <p:clrVal>
                                              <a:schemeClr val="accent2"/>
                                            </p:clrVal>
                                          </p:val>
                                        </p:tav>
                                        <p:tav tm="50000">
                                          <p:val>
                                            <p:clrVal>
                                              <a:schemeClr val="hlink"/>
                                            </p:clrVal>
                                          </p:val>
                                        </p:tav>
                                      </p:tavLst>
                                    </p:anim>
                                    <p:set>
                                      <p:cBhvr>
                                        <p:cTn id="75" dur="80"/>
                                        <p:tgtEl>
                                          <p:spTgt spid="4">
                                            <p:txEl>
                                              <p:pRg st="5" end="5"/>
                                            </p:txEl>
                                          </p:spTgt>
                                        </p:tgtEl>
                                        <p:attrNameLst>
                                          <p:attrName>fill.type</p:attrName>
                                        </p:attrNameLst>
                                      </p:cBhvr>
                                      <p:to>
                                        <p:strVal val="solid"/>
                                      </p:to>
                                    </p:set>
                                  </p:childTnLst>
                                </p:cTn>
                              </p:par>
                            </p:childTnLst>
                          </p:cTn>
                        </p:par>
                        <p:par>
                          <p:cTn id="76" fill="hold">
                            <p:stCondLst>
                              <p:cond delay="359"/>
                            </p:stCondLst>
                            <p:childTnLst>
                              <p:par>
                                <p:cTn id="77" presetID="16" presetClass="entr" presetSubtype="26" fill="hold" nodeType="afterEffect">
                                  <p:stCondLst>
                                    <p:cond delay="0"/>
                                  </p:stCondLst>
                                  <p:childTnLst>
                                    <p:set>
                                      <p:cBhvr>
                                        <p:cTn id="78" dur="1" fill="hold">
                                          <p:stCondLst>
                                            <p:cond delay="0"/>
                                          </p:stCondLst>
                                        </p:cTn>
                                        <p:tgtEl>
                                          <p:spTgt spid="134156"/>
                                        </p:tgtEl>
                                        <p:attrNameLst>
                                          <p:attrName>style.visibility</p:attrName>
                                        </p:attrNameLst>
                                      </p:cBhvr>
                                      <p:to>
                                        <p:strVal val="visible"/>
                                      </p:to>
                                    </p:set>
                                    <p:animEffect transition="in" filter="barn(inHorizontal)">
                                      <p:cBhvr>
                                        <p:cTn id="79" dur="500"/>
                                        <p:tgtEl>
                                          <p:spTgt spid="134156"/>
                                        </p:tgtEl>
                                      </p:cBhvr>
                                    </p:animEffect>
                                  </p:childTnLst>
                                  <p:subTnLst>
                                    <p:set>
                                      <p:cBhvr override="childStyle">
                                        <p:cTn dur="1" fill="hold" display="0" masterRel="nextClick" afterEffect="1"/>
                                        <p:tgtEl>
                                          <p:spTgt spid="134156"/>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27" presetClass="entr" presetSubtype="0" fill="hold" nodeType="clickEffect">
                                  <p:stCondLst>
                                    <p:cond delay="0"/>
                                  </p:stCondLst>
                                  <p:iterate type="lt">
                                    <p:tmPct val="50000"/>
                                  </p:iterate>
                                  <p:childTnLst>
                                    <p:set>
                                      <p:cBhvr>
                                        <p:cTn id="83" dur="1" fill="hold">
                                          <p:stCondLst>
                                            <p:cond delay="0"/>
                                          </p:stCondLst>
                                        </p:cTn>
                                        <p:tgtEl>
                                          <p:spTgt spid="4">
                                            <p:txEl>
                                              <p:pRg st="6" end="6"/>
                                            </p:txEl>
                                          </p:spTgt>
                                        </p:tgtEl>
                                        <p:attrNameLst>
                                          <p:attrName>style.visibility</p:attrName>
                                        </p:attrNameLst>
                                      </p:cBhvr>
                                      <p:to>
                                        <p:strVal val="visible"/>
                                      </p:to>
                                    </p:set>
                                    <p:anim calcmode="discrete" valueType="clr">
                                      <p:cBhvr override="childStyle">
                                        <p:cTn id="84" dur="80"/>
                                        <p:tgtEl>
                                          <p:spTgt spid="4">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5" dur="80"/>
                                        <p:tgtEl>
                                          <p:spTgt spid="4">
                                            <p:txEl>
                                              <p:pRg st="6" end="6"/>
                                            </p:txEl>
                                          </p:spTgt>
                                        </p:tgtEl>
                                        <p:attrNameLst>
                                          <p:attrName>fillcolor</p:attrName>
                                        </p:attrNameLst>
                                      </p:cBhvr>
                                      <p:tavLst>
                                        <p:tav tm="0">
                                          <p:val>
                                            <p:clrVal>
                                              <a:schemeClr val="accent2"/>
                                            </p:clrVal>
                                          </p:val>
                                        </p:tav>
                                        <p:tav tm="50000">
                                          <p:val>
                                            <p:clrVal>
                                              <a:schemeClr val="hlink"/>
                                            </p:clrVal>
                                          </p:val>
                                        </p:tav>
                                      </p:tavLst>
                                    </p:anim>
                                    <p:set>
                                      <p:cBhvr>
                                        <p:cTn id="86" dur="80"/>
                                        <p:tgtEl>
                                          <p:spTgt spid="4">
                                            <p:txEl>
                                              <p:pRg st="6" end="6"/>
                                            </p:txEl>
                                          </p:spTgt>
                                        </p:tgtEl>
                                        <p:attrNameLst>
                                          <p:attrName>fill.type</p:attrName>
                                        </p:attrNameLst>
                                      </p:cBhvr>
                                      <p:to>
                                        <p:strVal val="solid"/>
                                      </p:to>
                                    </p:set>
                                  </p:childTnLst>
                                </p:cTn>
                              </p:par>
                            </p:childTnLst>
                          </p:cTn>
                        </p:par>
                        <p:par>
                          <p:cTn id="87" fill="hold">
                            <p:stCondLst>
                              <p:cond delay="359"/>
                            </p:stCondLst>
                            <p:childTnLst>
                              <p:par>
                                <p:cTn id="88" presetID="16" presetClass="entr" presetSubtype="26" fill="hold"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barn(inHorizontal)">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1" name="Text Box 2"/>
          <p:cNvSpPr txBox="1">
            <a:spLocks noChangeArrowheads="1"/>
          </p:cNvSpPr>
          <p:nvPr/>
        </p:nvSpPr>
        <p:spPr bwMode="auto">
          <a:xfrm>
            <a:off x="1711719" y="1388042"/>
            <a:ext cx="8832397" cy="2007344"/>
          </a:xfrm>
          <a:prstGeom prst="rect">
            <a:avLst/>
          </a:prstGeom>
          <a:noFill/>
          <a:ln w="9525">
            <a:noFill/>
            <a:miter lim="800000"/>
            <a:headEnd/>
            <a:tailEnd/>
          </a:ln>
        </p:spPr>
        <p:txBody>
          <a:bodyPr>
            <a:spAutoFit/>
          </a:bodyPr>
          <a:lstStyle/>
          <a:p>
            <a:pPr>
              <a:spcBef>
                <a:spcPct val="20000"/>
              </a:spcBef>
              <a:buFontTx/>
              <a:buBlip>
                <a:blip r:embed="rId2"/>
              </a:buBlip>
            </a:pPr>
            <a:r>
              <a:rPr lang="zh-CN" altLang="en-US" sz="2963" b="1">
                <a:solidFill>
                  <a:srgbClr val="FF0000"/>
                </a:solidFill>
                <a:latin typeface="楷体_GB2312" pitchFamily="49" charset="-122"/>
                <a:ea typeface="楷体_GB2312" pitchFamily="49" charset="-122"/>
              </a:rPr>
              <a:t>健康是国民素质的重要体现，是人全面发展的基础，关系千家万户幸福。</a:t>
            </a:r>
            <a:r>
              <a:rPr lang="zh-CN" altLang="en-US" sz="2963" b="1">
                <a:solidFill>
                  <a:srgbClr val="0000FF"/>
                </a:solidFill>
                <a:latin typeface="楷体_GB2312" pitchFamily="49" charset="-122"/>
                <a:ea typeface="楷体_GB2312" pitchFamily="49" charset="-122"/>
              </a:rPr>
              <a:t> </a:t>
            </a:r>
          </a:p>
          <a:p>
            <a:pPr>
              <a:spcBef>
                <a:spcPct val="20000"/>
              </a:spcBef>
              <a:buFontTx/>
              <a:buBlip>
                <a:blip r:embed="rId2"/>
              </a:buBlip>
            </a:pPr>
            <a:r>
              <a:rPr lang="zh-CN" altLang="en-US" sz="2963" b="1">
                <a:solidFill>
                  <a:srgbClr val="0000FF"/>
                </a:solidFill>
                <a:latin typeface="楷体_GB2312" pitchFamily="49" charset="-122"/>
                <a:ea typeface="楷体_GB2312" pitchFamily="49" charset="-122"/>
              </a:rPr>
              <a:t>要加快建立基本医疗卫生制度，实现人人享有基本医疗服务的目标。</a:t>
            </a:r>
          </a:p>
        </p:txBody>
      </p:sp>
      <p:pic>
        <p:nvPicPr>
          <p:cNvPr id="121859" name="Picture 3" descr="200672914724544"/>
          <p:cNvPicPr>
            <a:picLocks noChangeAspect="1" noChangeArrowheads="1"/>
          </p:cNvPicPr>
          <p:nvPr/>
        </p:nvPicPr>
        <p:blipFill>
          <a:blip r:embed="rId3" cstate="print">
            <a:clrChange>
              <a:clrFrom>
                <a:srgbClr val="04100E"/>
              </a:clrFrom>
              <a:clrTo>
                <a:srgbClr val="04100E">
                  <a:alpha val="0"/>
                </a:srgbClr>
              </a:clrTo>
            </a:clrChange>
          </a:blip>
          <a:srcRect t="824"/>
          <a:stretch>
            <a:fillRect/>
          </a:stretch>
        </p:blipFill>
        <p:spPr bwMode="auto">
          <a:xfrm>
            <a:off x="6776320" y="3731366"/>
            <a:ext cx="3937455" cy="2057756"/>
          </a:xfrm>
          <a:prstGeom prst="rect">
            <a:avLst/>
          </a:prstGeom>
          <a:noFill/>
          <a:ln w="9525">
            <a:noFill/>
            <a:miter lim="800000"/>
            <a:headEnd/>
            <a:tailEnd/>
          </a:ln>
        </p:spPr>
      </p:pic>
      <p:pic>
        <p:nvPicPr>
          <p:cNvPr id="199683" name="Picture 4" descr="u=4132244337,1183167715&amp;fm=52&amp;gp=0"/>
          <p:cNvPicPr>
            <a:picLocks noChangeAspect="1" noChangeArrowheads="1"/>
          </p:cNvPicPr>
          <p:nvPr/>
        </p:nvPicPr>
        <p:blipFill>
          <a:blip r:embed="rId4" cstate="print"/>
          <a:srcRect/>
          <a:stretch>
            <a:fillRect/>
          </a:stretch>
        </p:blipFill>
        <p:spPr bwMode="auto">
          <a:xfrm>
            <a:off x="1787310" y="3731365"/>
            <a:ext cx="4417878" cy="2175343"/>
          </a:xfrm>
          <a:prstGeom prst="rect">
            <a:avLst/>
          </a:prstGeom>
          <a:noFill/>
          <a:ln w="9525">
            <a:noFill/>
            <a:miter lim="800000"/>
            <a:headEnd/>
            <a:tailEnd/>
          </a:ln>
        </p:spPr>
      </p:pic>
      <p:sp>
        <p:nvSpPr>
          <p:cNvPr id="199684" name="Rectangle 7"/>
          <p:cNvSpPr>
            <a:spLocks noChangeArrowheads="1"/>
          </p:cNvSpPr>
          <p:nvPr/>
        </p:nvSpPr>
        <p:spPr bwMode="auto">
          <a:xfrm>
            <a:off x="3147949" y="6074689"/>
            <a:ext cx="7486345" cy="417935"/>
          </a:xfrm>
          <a:prstGeom prst="rect">
            <a:avLst/>
          </a:prstGeom>
          <a:noFill/>
          <a:ln w="9525">
            <a:noFill/>
            <a:miter lim="800000"/>
            <a:headEnd/>
            <a:tailEnd/>
          </a:ln>
        </p:spPr>
        <p:txBody>
          <a:bodyPr wrap="none">
            <a:spAutoFit/>
          </a:bodyPr>
          <a:lstStyle/>
          <a:p>
            <a:r>
              <a:rPr lang="en-US" altLang="zh-CN" sz="2116" dirty="0">
                <a:hlinkClick r:id="rId5" action="ppaction://hlinkfile"/>
              </a:rPr>
              <a:t>[</a:t>
            </a:r>
            <a:r>
              <a:rPr lang="zh-CN" altLang="en-US" sz="2116" dirty="0">
                <a:hlinkClick r:id="rId5" action="ppaction://hlinkfile"/>
              </a:rPr>
              <a:t>视频</a:t>
            </a:r>
            <a:r>
              <a:rPr lang="en-US" altLang="zh-CN" sz="2116" dirty="0">
                <a:hlinkClick r:id="rId5" action="ppaction://hlinkfile"/>
              </a:rPr>
              <a:t>]</a:t>
            </a:r>
            <a:r>
              <a:rPr lang="zh-CN" altLang="en-US" sz="2116" dirty="0">
                <a:hlinkClick r:id="rId5" action="ppaction://hlinkfile"/>
              </a:rPr>
              <a:t>十八大热词</a:t>
            </a:r>
            <a:r>
              <a:rPr lang="en-US" altLang="zh-CN" sz="2116" dirty="0">
                <a:hlinkClick r:id="rId5" action="ppaction://hlinkfile"/>
              </a:rPr>
              <a:t>——</a:t>
            </a:r>
            <a:r>
              <a:rPr lang="zh-CN" altLang="en-US" sz="2116" dirty="0">
                <a:hlinkClick r:id="rId5" action="ppaction://hlinkfile"/>
              </a:rPr>
              <a:t>国民健康</a:t>
            </a:r>
            <a:r>
              <a:rPr lang="en-US" altLang="zh-CN" sz="2116" dirty="0">
                <a:hlinkClick r:id="rId5" action="ppaction://hlinkfile"/>
              </a:rPr>
              <a:t>-</a:t>
            </a:r>
            <a:r>
              <a:rPr lang="zh-CN" altLang="en-US" sz="2116" dirty="0">
                <a:hlinkClick r:id="rId5" action="ppaction://hlinkfile"/>
              </a:rPr>
              <a:t>从“病有所医”到健康管理</a:t>
            </a:r>
            <a:r>
              <a:rPr lang="en-US" altLang="zh-CN" sz="2116" dirty="0">
                <a:hlinkClick r:id="rId5" action="ppaction://hlinkfile"/>
              </a:rPr>
              <a:t>.mp4</a:t>
            </a:r>
            <a:endParaRPr lang="en-US" altLang="zh-CN" sz="2116" dirty="0"/>
          </a:p>
        </p:txBody>
      </p:sp>
    </p:spTree>
    <p:extLst>
      <p:ext uri="{BB962C8B-B14F-4D97-AF65-F5344CB8AC3E}">
        <p14:creationId xmlns:p14="http://schemas.microsoft.com/office/powerpoint/2010/main" xmlns="" val="1418878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21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742EC43-7F4D-4F19-9F49-EC0FBC8434CE}" type="datetime1">
              <a:rPr lang="zh-CN" altLang="en-US"/>
              <a:pPr>
                <a:defRPr/>
              </a:pPr>
              <a:t>2020/6/23</a:t>
            </a:fld>
            <a:endParaRPr lang="en-US" altLang="zh-CN"/>
          </a:p>
        </p:txBody>
      </p:sp>
      <p:sp>
        <p:nvSpPr>
          <p:cNvPr id="38914" name="灯片编号占位符 5"/>
          <p:cNvSpPr>
            <a:spLocks noGrp="1"/>
          </p:cNvSpPr>
          <p:nvPr>
            <p:ph type="sldNum" sz="quarter" idx="12"/>
          </p:nvPr>
        </p:nvSpPr>
        <p:spPr>
          <a:noFill/>
          <a:ln>
            <a:miter lim="800000"/>
            <a:headEnd/>
            <a:tailEnd/>
          </a:ln>
        </p:spPr>
        <p:txBody>
          <a:bodyPr/>
          <a:lstStyle/>
          <a:p>
            <a:pPr>
              <a:buFont typeface="Arial" charset="0"/>
              <a:buNone/>
            </a:pPr>
            <a:fld id="{16DB5D1E-627F-49B7-9666-3519CF9F6D95}" type="slidenum">
              <a:rPr lang="en-US" altLang="zh-CN" smtClean="0"/>
              <a:pPr>
                <a:buFont typeface="Arial" charset="0"/>
                <a:buNone/>
              </a:pPr>
              <a:t>69</a:t>
            </a:fld>
            <a:endParaRPr lang="en-US" altLang="zh-CN"/>
          </a:p>
        </p:txBody>
      </p:sp>
      <p:sp>
        <p:nvSpPr>
          <p:cNvPr id="38916" name="Text Box 10"/>
          <p:cNvSpPr txBox="1">
            <a:spLocks noChangeArrowheads="1"/>
          </p:cNvSpPr>
          <p:nvPr/>
        </p:nvSpPr>
        <p:spPr bwMode="auto">
          <a:xfrm>
            <a:off x="914973" y="990871"/>
            <a:ext cx="10057287" cy="927370"/>
          </a:xfrm>
          <a:prstGeom prst="rect">
            <a:avLst/>
          </a:prstGeom>
          <a:noFill/>
          <a:ln w="9525">
            <a:noFill/>
            <a:miter lim="800000"/>
            <a:headEnd/>
            <a:tailEnd/>
          </a:ln>
        </p:spPr>
        <p:txBody>
          <a:bodyPr wrap="square">
            <a:spAutoFit/>
          </a:bodyPr>
          <a:lstStyle/>
          <a:p>
            <a:pPr algn="just">
              <a:lnSpc>
                <a:spcPct val="140000"/>
              </a:lnSpc>
              <a:spcBef>
                <a:spcPct val="50000"/>
              </a:spcBef>
            </a:pPr>
            <a:r>
              <a:rPr lang="zh-CN" altLang="en-US" sz="4232" dirty="0">
                <a:latin typeface="华文新魏" pitchFamily="2" charset="-122"/>
                <a:ea typeface="华文新魏" pitchFamily="2" charset="-122"/>
              </a:rPr>
              <a:t>具体举措下民生建设所取得的发展成效</a:t>
            </a:r>
          </a:p>
        </p:txBody>
      </p:sp>
      <p:sp>
        <p:nvSpPr>
          <p:cNvPr id="38917" name="矩形 6"/>
          <p:cNvSpPr>
            <a:spLocks noChangeArrowheads="1"/>
          </p:cNvSpPr>
          <p:nvPr/>
        </p:nvSpPr>
        <p:spPr bwMode="auto">
          <a:xfrm>
            <a:off x="1409355" y="2748681"/>
            <a:ext cx="10272364" cy="483081"/>
          </a:xfrm>
          <a:prstGeom prst="rect">
            <a:avLst/>
          </a:prstGeom>
          <a:noFill/>
          <a:ln w="9525">
            <a:noFill/>
            <a:miter lim="800000"/>
            <a:headEnd/>
            <a:tailEnd/>
          </a:ln>
        </p:spPr>
        <p:txBody>
          <a:bodyPr wrap="none">
            <a:spAutoFit/>
          </a:bodyPr>
          <a:lstStyle/>
          <a:p>
            <a:r>
              <a:rPr lang="zh-CN" altLang="en-US" sz="2539">
                <a:latin typeface="华文新魏" pitchFamily="2" charset="-122"/>
                <a:ea typeface="华文新魏" pitchFamily="2" charset="-122"/>
              </a:rPr>
              <a:t>改革开放以来，特别是十八大以来，我国的民生问题得到了极大改善。</a:t>
            </a:r>
            <a:endParaRPr lang="zh-CN" altLang="en-US" sz="2539"/>
          </a:p>
        </p:txBody>
      </p:sp>
      <p:sp>
        <p:nvSpPr>
          <p:cNvPr id="38918" name="矩形 9"/>
          <p:cNvSpPr>
            <a:spLocks noChangeArrowheads="1"/>
          </p:cNvSpPr>
          <p:nvPr/>
        </p:nvSpPr>
        <p:spPr bwMode="auto">
          <a:xfrm>
            <a:off x="2618812" y="4336094"/>
            <a:ext cx="6744154" cy="417935"/>
          </a:xfrm>
          <a:prstGeom prst="rect">
            <a:avLst/>
          </a:prstGeom>
          <a:noFill/>
          <a:ln w="9525">
            <a:noFill/>
            <a:miter lim="800000"/>
            <a:headEnd/>
            <a:tailEnd/>
          </a:ln>
        </p:spPr>
        <p:txBody>
          <a:bodyPr wrap="none">
            <a:spAutoFit/>
          </a:bodyPr>
          <a:lstStyle/>
          <a:p>
            <a:r>
              <a:rPr lang="en-US" altLang="zh-CN" sz="2116" dirty="0">
                <a:hlinkClick r:id="rId2" action="ppaction://hlinkfile"/>
              </a:rPr>
              <a:t>[</a:t>
            </a:r>
            <a:r>
              <a:rPr lang="zh-CN" altLang="en-US" sz="2116" dirty="0">
                <a:hlinkClick r:id="rId2" action="ppaction://hlinkfile"/>
              </a:rPr>
              <a:t>东方时空</a:t>
            </a:r>
            <a:r>
              <a:rPr lang="en-US" altLang="zh-CN" sz="2116" dirty="0">
                <a:hlinkClick r:id="rId2" action="ppaction://hlinkfile"/>
              </a:rPr>
              <a:t>]</a:t>
            </a:r>
            <a:r>
              <a:rPr lang="zh-CN" altLang="en-US" sz="2116" dirty="0">
                <a:hlinkClick r:id="rId2" action="ppaction://hlinkfile"/>
              </a:rPr>
              <a:t>聚焦十九大</a:t>
            </a:r>
            <a:r>
              <a:rPr lang="en-US" altLang="zh-CN" sz="2116" dirty="0">
                <a:hlinkClick r:id="rId2" action="ppaction://hlinkfile"/>
              </a:rPr>
              <a:t>·</a:t>
            </a:r>
            <a:r>
              <a:rPr lang="zh-CN" altLang="en-US" sz="2116" dirty="0">
                <a:hlinkClick r:id="rId2" action="ppaction://hlinkfile"/>
              </a:rPr>
              <a:t>记者观察</a:t>
            </a:r>
            <a:r>
              <a:rPr lang="en-US" altLang="zh-CN" sz="2116" dirty="0">
                <a:hlinkClick r:id="rId2" action="ppaction://hlinkfile"/>
              </a:rPr>
              <a:t>_</a:t>
            </a:r>
            <a:r>
              <a:rPr lang="zh-CN" altLang="en-US" sz="2116" dirty="0">
                <a:hlinkClick r:id="rId2" action="ppaction://hlinkfile"/>
              </a:rPr>
              <a:t>数字背后的民生新期待</a:t>
            </a:r>
            <a:endParaRPr lang="zh-CN" altLang="en-US" sz="2116" dirty="0"/>
          </a:p>
        </p:txBody>
      </p:sp>
      <p:sp>
        <p:nvSpPr>
          <p:cNvPr id="11" name="矩形 10"/>
          <p:cNvSpPr/>
          <p:nvPr/>
        </p:nvSpPr>
        <p:spPr>
          <a:xfrm>
            <a:off x="2704617" y="3504592"/>
            <a:ext cx="4232249" cy="678519"/>
          </a:xfrm>
          <a:prstGeom prst="rect">
            <a:avLst/>
          </a:prstGeom>
        </p:spPr>
        <p:txBody>
          <a:bodyPr wrap="none">
            <a:spAutoFit/>
          </a:bodyPr>
          <a:lstStyle/>
          <a:p>
            <a:pPr algn="ctr">
              <a:buFont typeface="Arial" pitchFamily="34" charset="0"/>
              <a:buNone/>
              <a:defRPr/>
            </a:pPr>
            <a:r>
              <a:rPr lang="zh-CN" altLang="en-US" sz="3809" b="1">
                <a:ln w="10541" cmpd="sng">
                  <a:solidFill>
                    <a:srgbClr val="000000"/>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rPr>
              <a:t>◆看数字 看发展◆</a:t>
            </a:r>
          </a:p>
        </p:txBody>
      </p:sp>
      <p:sp>
        <p:nvSpPr>
          <p:cNvPr id="38920" name="矩形 13"/>
          <p:cNvSpPr>
            <a:spLocks noChangeArrowheads="1"/>
          </p:cNvSpPr>
          <p:nvPr/>
        </p:nvSpPr>
        <p:spPr bwMode="auto">
          <a:xfrm>
            <a:off x="2694403" y="5016414"/>
            <a:ext cx="5630067" cy="417935"/>
          </a:xfrm>
          <a:prstGeom prst="rect">
            <a:avLst/>
          </a:prstGeom>
          <a:noFill/>
          <a:ln w="9525">
            <a:noFill/>
            <a:miter lim="800000"/>
            <a:headEnd/>
            <a:tailEnd/>
          </a:ln>
        </p:spPr>
        <p:txBody>
          <a:bodyPr wrap="none">
            <a:spAutoFit/>
          </a:bodyPr>
          <a:lstStyle/>
          <a:p>
            <a:r>
              <a:rPr lang="en-US" altLang="zh-CN" sz="2116" dirty="0">
                <a:hlinkClick r:id="rId3" action="ppaction://hlinkfile"/>
              </a:rPr>
              <a:t>0001.</a:t>
            </a:r>
            <a:r>
              <a:rPr lang="zh-CN" altLang="en-US" sz="2116" dirty="0">
                <a:hlinkClick r:id="rId3" action="ppaction://hlinkfile"/>
              </a:rPr>
              <a:t>搜狐视频</a:t>
            </a:r>
            <a:r>
              <a:rPr lang="en-US" altLang="zh-CN" sz="2116" dirty="0">
                <a:hlinkClick r:id="rId3" action="ppaction://hlinkfile"/>
              </a:rPr>
              <a:t>-</a:t>
            </a:r>
            <a:r>
              <a:rPr lang="zh-CN" altLang="en-US" sz="2116" dirty="0">
                <a:hlinkClick r:id="rId3" action="ppaction://hlinkfile"/>
              </a:rPr>
              <a:t>数字五年 改革：满满的获得感</a:t>
            </a:r>
            <a:endParaRPr lang="zh-CN" altLang="en-US" sz="2116" dirty="0"/>
          </a:p>
        </p:txBody>
      </p:sp>
    </p:spTree>
    <p:extLst>
      <p:ext uri="{BB962C8B-B14F-4D97-AF65-F5344CB8AC3E}">
        <p14:creationId xmlns:p14="http://schemas.microsoft.com/office/powerpoint/2010/main" xmlns="" val="246012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742EC43-7F4D-4F19-9F49-EC0FBC8434CE}" type="datetime1">
              <a:rPr lang="zh-CN" altLang="en-US"/>
              <a:pPr>
                <a:defRPr/>
              </a:pPr>
              <a:t>2020/6/23</a:t>
            </a:fld>
            <a:endParaRPr lang="en-US" altLang="zh-CN"/>
          </a:p>
        </p:txBody>
      </p:sp>
      <p:sp>
        <p:nvSpPr>
          <p:cNvPr id="36866" name="灯片编号占位符 5"/>
          <p:cNvSpPr>
            <a:spLocks noGrp="1"/>
          </p:cNvSpPr>
          <p:nvPr>
            <p:ph type="sldNum" sz="quarter" idx="12"/>
          </p:nvPr>
        </p:nvSpPr>
        <p:spPr>
          <a:noFill/>
          <a:ln>
            <a:miter lim="800000"/>
            <a:headEnd/>
            <a:tailEnd/>
          </a:ln>
        </p:spPr>
        <p:txBody>
          <a:bodyPr/>
          <a:lstStyle/>
          <a:p>
            <a:pPr>
              <a:buFont typeface="Arial" charset="0"/>
              <a:buNone/>
            </a:pPr>
            <a:fld id="{219FF6E3-0BD8-4366-A845-F12F0ECCD661}" type="slidenum">
              <a:rPr lang="en-US" altLang="zh-CN" smtClean="0"/>
              <a:pPr>
                <a:buFont typeface="Arial" charset="0"/>
                <a:buNone/>
              </a:pPr>
              <a:t>7</a:t>
            </a:fld>
            <a:endParaRPr lang="en-US" altLang="zh-CN"/>
          </a:p>
        </p:txBody>
      </p:sp>
      <p:sp>
        <p:nvSpPr>
          <p:cNvPr id="9" name="Text Box 10"/>
          <p:cNvSpPr txBox="1">
            <a:spLocks noChangeArrowheads="1"/>
          </p:cNvSpPr>
          <p:nvPr/>
        </p:nvSpPr>
        <p:spPr bwMode="auto">
          <a:xfrm>
            <a:off x="955808" y="1992771"/>
            <a:ext cx="10589469" cy="3141053"/>
          </a:xfrm>
          <a:prstGeom prst="rect">
            <a:avLst/>
          </a:prstGeom>
          <a:noFill/>
          <a:ln w="9525">
            <a:noFill/>
            <a:miter lim="800000"/>
            <a:headEnd/>
            <a:tailEnd/>
          </a:ln>
        </p:spPr>
        <p:txBody>
          <a:bodyPr>
            <a:spAutoFit/>
          </a:bodyPr>
          <a:lstStyle/>
          <a:p>
            <a:pPr algn="just">
              <a:lnSpc>
                <a:spcPct val="140000"/>
              </a:lnSpc>
              <a:spcBef>
                <a:spcPct val="50000"/>
              </a:spcBef>
            </a:pPr>
            <a:r>
              <a:rPr lang="en-US" altLang="zh-CN" sz="2963" b="1" dirty="0">
                <a:latin typeface="华文中宋"/>
                <a:ea typeface="华文中宋"/>
                <a:cs typeface="华文中宋"/>
              </a:rPr>
              <a:t>1.</a:t>
            </a:r>
            <a:r>
              <a:rPr lang="zh-CN" altLang="en-US" sz="2963" b="1" dirty="0">
                <a:latin typeface="华文中宋"/>
                <a:ea typeface="华文中宋"/>
                <a:cs typeface="华文中宋"/>
              </a:rPr>
              <a:t> 民生及民生问题</a:t>
            </a:r>
            <a:endParaRPr lang="en-US" altLang="zh-CN" sz="2963" b="1" dirty="0">
              <a:latin typeface="华文中宋"/>
              <a:ea typeface="华文中宋"/>
              <a:cs typeface="华文中宋"/>
            </a:endParaRPr>
          </a:p>
          <a:p>
            <a:pPr eaLnBrk="0" hangingPunct="0">
              <a:lnSpc>
                <a:spcPct val="140000"/>
              </a:lnSpc>
              <a:spcBef>
                <a:spcPct val="20000"/>
              </a:spcBef>
            </a:pPr>
            <a:r>
              <a:rPr lang="zh-CN" altLang="en-US" sz="3386" b="1" dirty="0">
                <a:latin typeface="华文中宋"/>
                <a:ea typeface="华文中宋"/>
                <a:cs typeface="华文中宋"/>
              </a:rPr>
              <a:t>　 </a:t>
            </a:r>
            <a:r>
              <a:rPr lang="zh-CN" altLang="en-US" sz="2539" dirty="0">
                <a:latin typeface="华文新魏" pitchFamily="2" charset="-122"/>
                <a:ea typeface="华文新魏" pitchFamily="2" charset="-122"/>
              </a:rPr>
              <a:t>现代意义上的民生，主要是从社会层面上着眼的。从这个角度看，</a:t>
            </a:r>
            <a:r>
              <a:rPr lang="zh-CN" altLang="en-US" sz="2539" dirty="0">
                <a:solidFill>
                  <a:srgbClr val="C00000"/>
                </a:solidFill>
                <a:latin typeface="华文新魏" pitchFamily="2" charset="-122"/>
                <a:ea typeface="华文新魏" pitchFamily="2" charset="-122"/>
              </a:rPr>
              <a:t>所谓民生，主要是指民众的基本生存和生活状态，以及民众的基本发展机会、基本发展能力和基本权益保护的状况，等等。</a:t>
            </a:r>
          </a:p>
          <a:p>
            <a:pPr eaLnBrk="0" hangingPunct="0">
              <a:lnSpc>
                <a:spcPct val="140000"/>
              </a:lnSpc>
              <a:spcBef>
                <a:spcPct val="20000"/>
              </a:spcBef>
            </a:pPr>
            <a:endParaRPr lang="zh-CN" altLang="en-US" sz="2116" dirty="0">
              <a:latin typeface="华文新魏" pitchFamily="2" charset="-122"/>
              <a:ea typeface="华文新魏" pitchFamily="2" charset="-122"/>
            </a:endParaRPr>
          </a:p>
        </p:txBody>
      </p:sp>
      <p:pic>
        <p:nvPicPr>
          <p:cNvPr id="36869" name="Picture 21" descr="res01_attpic_brief"/>
          <p:cNvPicPr>
            <a:picLocks noChangeAspect="1" noChangeArrowheads="1"/>
          </p:cNvPicPr>
          <p:nvPr/>
        </p:nvPicPr>
        <p:blipFill>
          <a:blip r:embed="rId2" cstate="print"/>
          <a:srcRect/>
          <a:stretch>
            <a:fillRect/>
          </a:stretch>
        </p:blipFill>
        <p:spPr bwMode="auto">
          <a:xfrm>
            <a:off x="7910187" y="4411684"/>
            <a:ext cx="2990047" cy="2192142"/>
          </a:xfrm>
          <a:prstGeom prst="rect">
            <a:avLst/>
          </a:prstGeom>
          <a:noFill/>
          <a:ln w="9525">
            <a:noFill/>
            <a:miter lim="800000"/>
            <a:headEnd/>
            <a:tailEnd/>
          </a:ln>
        </p:spPr>
      </p:pic>
    </p:spTree>
    <p:extLst>
      <p:ext uri="{BB962C8B-B14F-4D97-AF65-F5344CB8AC3E}">
        <p14:creationId xmlns:p14="http://schemas.microsoft.com/office/powerpoint/2010/main" xmlns="" val="123763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AutoShape 1026"/>
          <p:cNvSpPr>
            <a:spLocks noChangeArrowheads="1"/>
          </p:cNvSpPr>
          <p:nvPr/>
        </p:nvSpPr>
        <p:spPr bwMode="auto">
          <a:xfrm>
            <a:off x="431801" y="1341759"/>
            <a:ext cx="11328400" cy="2015816"/>
          </a:xfrm>
          <a:prstGeom prst="bevel">
            <a:avLst>
              <a:gd name="adj" fmla="val 8593"/>
            </a:avLst>
          </a:prstGeom>
          <a:solidFill>
            <a:srgbClr val="3366FF"/>
          </a:solidFill>
          <a:ln w="9525">
            <a:noFill/>
            <a:miter lim="800000"/>
            <a:headEnd/>
            <a:tailEnd/>
          </a:ln>
          <a:effectLst>
            <a:outerShdw dist="143684" dir="2700000" algn="ctr" rotWithShape="0">
              <a:srgbClr val="808080"/>
            </a:outerShdw>
          </a:effectLst>
        </p:spPr>
        <p:txBody>
          <a:bodyPr wrap="none" anchor="ctr"/>
          <a:lstStyle/>
          <a:p>
            <a:pPr algn="ctr" eaLnBrk="1" hangingPunct="1">
              <a:spcBef>
                <a:spcPct val="20000"/>
              </a:spcBef>
              <a:defRPr/>
            </a:pPr>
            <a:r>
              <a:rPr lang="zh-CN" altLang="en-US" sz="3809" dirty="0" smtClean="0">
                <a:solidFill>
                  <a:srgbClr val="FFFF00"/>
                </a:solidFill>
                <a:latin typeface="Arial" charset="0"/>
                <a:ea typeface="黑体" pitchFamily="49" charset="-122"/>
              </a:rPr>
              <a:t>补充说明：形成</a:t>
            </a:r>
            <a:r>
              <a:rPr lang="zh-CN" altLang="en-US" sz="3809" dirty="0">
                <a:solidFill>
                  <a:srgbClr val="FFFF00"/>
                </a:solidFill>
                <a:latin typeface="Arial" charset="0"/>
                <a:ea typeface="黑体" pitchFamily="49" charset="-122"/>
              </a:rPr>
              <a:t>改善民生共享发展的社会合力 </a:t>
            </a:r>
          </a:p>
        </p:txBody>
      </p:sp>
      <p:sp>
        <p:nvSpPr>
          <p:cNvPr id="47107" name="Rectangle 5"/>
          <p:cNvSpPr>
            <a:spLocks noChangeArrowheads="1"/>
          </p:cNvSpPr>
          <p:nvPr/>
        </p:nvSpPr>
        <p:spPr bwMode="auto">
          <a:xfrm>
            <a:off x="1968501" y="3933748"/>
            <a:ext cx="9408584" cy="1214179"/>
          </a:xfrm>
          <a:prstGeom prst="rect">
            <a:avLst/>
          </a:prstGeom>
          <a:noFill/>
          <a:ln w="9525">
            <a:noFill/>
            <a:miter lim="800000"/>
            <a:headEnd/>
            <a:tailEnd/>
          </a:ln>
        </p:spPr>
        <p:txBody>
          <a:bodyPr>
            <a:spAutoFit/>
          </a:bodyPr>
          <a:lstStyle/>
          <a:p>
            <a:pPr eaLnBrk="1" hangingPunct="1">
              <a:lnSpc>
                <a:spcPct val="115000"/>
              </a:lnSpc>
              <a:buFont typeface="Arial" pitchFamily="34" charset="0"/>
              <a:buNone/>
            </a:pPr>
            <a:r>
              <a:rPr lang="zh-CN" altLang="en-US" sz="3386" dirty="0">
                <a:latin typeface="黑体" pitchFamily="49" charset="-122"/>
                <a:ea typeface="黑体" pitchFamily="49" charset="-122"/>
              </a:rPr>
              <a:t>（</a:t>
            </a:r>
            <a:r>
              <a:rPr lang="en-US" altLang="zh-CN" sz="3386" dirty="0">
                <a:latin typeface="黑体" pitchFamily="49" charset="-122"/>
                <a:ea typeface="黑体" pitchFamily="49" charset="-122"/>
              </a:rPr>
              <a:t>1</a:t>
            </a:r>
            <a:r>
              <a:rPr lang="zh-CN" altLang="en-US" sz="3386" dirty="0">
                <a:latin typeface="黑体" pitchFamily="49" charset="-122"/>
                <a:ea typeface="黑体" pitchFamily="49" charset="-122"/>
              </a:rPr>
              <a:t>）以存量改革推动增量改革</a:t>
            </a:r>
          </a:p>
          <a:p>
            <a:pPr eaLnBrk="1" hangingPunct="1">
              <a:lnSpc>
                <a:spcPct val="115000"/>
              </a:lnSpc>
              <a:buFont typeface="Arial" pitchFamily="34" charset="0"/>
              <a:buNone/>
            </a:pPr>
            <a:r>
              <a:rPr lang="zh-CN" altLang="en-US" sz="3386" dirty="0">
                <a:latin typeface="黑体" pitchFamily="49" charset="-122"/>
                <a:ea typeface="黑体" pitchFamily="49" charset="-122"/>
              </a:rPr>
              <a:t>（</a:t>
            </a:r>
            <a:r>
              <a:rPr lang="en-US" altLang="zh-CN" sz="3386" dirty="0">
                <a:latin typeface="黑体" pitchFamily="49" charset="-122"/>
                <a:ea typeface="黑体" pitchFamily="49" charset="-122"/>
              </a:rPr>
              <a:t>2</a:t>
            </a:r>
            <a:r>
              <a:rPr lang="zh-CN" altLang="en-US" sz="3386" dirty="0">
                <a:latin typeface="黑体" pitchFamily="49" charset="-122"/>
                <a:ea typeface="黑体" pitchFamily="49" charset="-122"/>
              </a:rPr>
              <a:t>）以社会合作意识增进人民团结</a:t>
            </a:r>
          </a:p>
        </p:txBody>
      </p:sp>
    </p:spTree>
    <p:extLst>
      <p:ext uri="{BB962C8B-B14F-4D97-AF65-F5344CB8AC3E}">
        <p14:creationId xmlns:p14="http://schemas.microsoft.com/office/powerpoint/2010/main" xmlns="" val="4074488705"/>
      </p:ext>
    </p:extLst>
  </p:cSld>
  <p:clrMapOvr>
    <a:masterClrMapping/>
  </p:clrMapOvr>
  <p:transition spd="med">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527052" y="765584"/>
            <a:ext cx="11137900" cy="5340308"/>
          </a:xfrm>
          <a:prstGeom prst="rect">
            <a:avLst/>
          </a:prstGeom>
          <a:noFill/>
          <a:ln w="9525">
            <a:noFill/>
            <a:miter lim="800000"/>
            <a:headEnd/>
            <a:tailEnd/>
          </a:ln>
        </p:spPr>
        <p:txBody>
          <a:bodyPr>
            <a:spAutoFit/>
          </a:bodyPr>
          <a:lstStyle/>
          <a:p>
            <a:pPr eaLnBrk="1" hangingPunct="1">
              <a:lnSpc>
                <a:spcPct val="115000"/>
              </a:lnSpc>
            </a:pPr>
            <a:r>
              <a:rPr lang="zh-CN" altLang="en-US" sz="1905" dirty="0">
                <a:latin typeface="黑体" pitchFamily="49" charset="-122"/>
                <a:ea typeface="黑体" pitchFamily="49" charset="-122"/>
              </a:rPr>
              <a:t> </a:t>
            </a:r>
            <a:r>
              <a:rPr lang="zh-CN" altLang="en-US" sz="2539" dirty="0">
                <a:latin typeface="黑体" pitchFamily="49" charset="-122"/>
                <a:ea typeface="黑体" pitchFamily="49" charset="-122"/>
              </a:rPr>
              <a:t>   1.全面深化改革，以促进社会公平正义、增进人民福祉为出发点和落脚点。</a:t>
            </a:r>
          </a:p>
          <a:p>
            <a:pPr eaLnBrk="1" hangingPunct="1">
              <a:lnSpc>
                <a:spcPct val="115000"/>
              </a:lnSpc>
            </a:pPr>
            <a:r>
              <a:rPr lang="zh-CN" altLang="en-US" sz="2539" dirty="0">
                <a:latin typeface="黑体" pitchFamily="49" charset="-122"/>
                <a:ea typeface="黑体" pitchFamily="49" charset="-122"/>
              </a:rPr>
              <a:t>   </a:t>
            </a:r>
            <a:r>
              <a:rPr lang="zh-CN" altLang="en-US" sz="2539" dirty="0">
                <a:sym typeface="Arial" pitchFamily="34" charset="0"/>
              </a:rPr>
              <a:t> </a:t>
            </a:r>
            <a:r>
              <a:rPr lang="zh-CN" altLang="en-US" sz="2539" dirty="0">
                <a:latin typeface="黑体" pitchFamily="49" charset="-122"/>
                <a:ea typeface="黑体" pitchFamily="49" charset="-122"/>
                <a:sym typeface="Arial" pitchFamily="34" charset="0"/>
              </a:rPr>
              <a:t>2.推动发展成果更多更公平惠及全体人民。</a:t>
            </a:r>
          </a:p>
          <a:p>
            <a:pPr eaLnBrk="1" hangingPunct="1">
              <a:lnSpc>
                <a:spcPct val="115000"/>
              </a:lnSpc>
            </a:pPr>
            <a:endParaRPr lang="zh-CN" altLang="en-US" sz="952" dirty="0">
              <a:latin typeface="黑体" pitchFamily="49" charset="-122"/>
              <a:ea typeface="黑体" pitchFamily="49" charset="-122"/>
              <a:sym typeface="Arial" pitchFamily="34" charset="0"/>
            </a:endParaRPr>
          </a:p>
          <a:p>
            <a:pPr eaLnBrk="1" hangingPunct="1">
              <a:lnSpc>
                <a:spcPct val="115000"/>
              </a:lnSpc>
            </a:pPr>
            <a:endParaRPr lang="zh-CN" altLang="en-US" sz="952" dirty="0">
              <a:latin typeface="黑体" pitchFamily="49" charset="-122"/>
              <a:ea typeface="黑体" pitchFamily="49" charset="-122"/>
              <a:sym typeface="Arial" pitchFamily="34" charset="0"/>
            </a:endParaRPr>
          </a:p>
          <a:p>
            <a:pPr eaLnBrk="1" hangingPunct="1">
              <a:lnSpc>
                <a:spcPct val="115000"/>
              </a:lnSpc>
            </a:pPr>
            <a:r>
              <a:rPr lang="zh-CN" altLang="en-US" sz="2539" dirty="0">
                <a:latin typeface="黑体" pitchFamily="49" charset="-122"/>
                <a:ea typeface="黑体" pitchFamily="49" charset="-122"/>
                <a:sym typeface="Arial" pitchFamily="34" charset="0"/>
              </a:rPr>
              <a:t>    3.当前，我国发展进入新阶段，改革进入攻坚期和深水区。必须以强烈的历史使命感，最大限度集中全党全社会智慧，最大限度调动一切积极因素，敢于啃硬骨头，敢于涉险滩，以更大决心</a:t>
            </a:r>
            <a:r>
              <a:rPr lang="zh-CN" altLang="en-US" sz="2539" dirty="0">
                <a:solidFill>
                  <a:srgbClr val="FF0000"/>
                </a:solidFill>
                <a:latin typeface="黑体" pitchFamily="49" charset="-122"/>
                <a:ea typeface="黑体" pitchFamily="49" charset="-122"/>
                <a:sym typeface="Arial" pitchFamily="34" charset="0"/>
              </a:rPr>
              <a:t>冲破思想观念的束缚、突破利益固化的藩篱，</a:t>
            </a:r>
            <a:r>
              <a:rPr lang="zh-CN" altLang="en-US" sz="2539" dirty="0">
                <a:latin typeface="黑体" pitchFamily="49" charset="-122"/>
                <a:ea typeface="黑体" pitchFamily="49" charset="-122"/>
                <a:sym typeface="Arial" pitchFamily="34" charset="0"/>
              </a:rPr>
              <a:t>推动中国特色社会主义制度自我完善和发展。</a:t>
            </a:r>
          </a:p>
          <a:p>
            <a:pPr eaLnBrk="1" hangingPunct="1">
              <a:lnSpc>
                <a:spcPct val="115000"/>
              </a:lnSpc>
            </a:pPr>
            <a:r>
              <a:rPr lang="zh-CN" altLang="en-US" sz="2539" dirty="0">
                <a:latin typeface="黑体" pitchFamily="49" charset="-122"/>
                <a:ea typeface="黑体" pitchFamily="49" charset="-122"/>
                <a:sym typeface="Arial" pitchFamily="34" charset="0"/>
              </a:rPr>
              <a:t>    4.</a:t>
            </a:r>
            <a:r>
              <a:rPr lang="zh-CN" altLang="en-US" sz="2539" dirty="0">
                <a:solidFill>
                  <a:srgbClr val="FF0000"/>
                </a:solidFill>
                <a:latin typeface="黑体" pitchFamily="49" charset="-122"/>
                <a:ea typeface="黑体" pitchFamily="49" charset="-122"/>
                <a:sym typeface="Arial" pitchFamily="34" charset="0"/>
              </a:rPr>
              <a:t>及时反映和协调</a:t>
            </a:r>
            <a:r>
              <a:rPr lang="zh-CN" altLang="en-US" sz="2539" dirty="0">
                <a:latin typeface="黑体" pitchFamily="49" charset="-122"/>
                <a:ea typeface="黑体" pitchFamily="49" charset="-122"/>
                <a:sym typeface="Arial" pitchFamily="34" charset="0"/>
              </a:rPr>
              <a:t>人民群众各方面各层次利益诉求。</a:t>
            </a:r>
          </a:p>
          <a:p>
            <a:pPr eaLnBrk="1" hangingPunct="1">
              <a:lnSpc>
                <a:spcPct val="115000"/>
              </a:lnSpc>
            </a:pPr>
            <a:r>
              <a:rPr lang="zh-CN" altLang="en-US" sz="2539" dirty="0"/>
              <a:t>        </a:t>
            </a:r>
            <a:r>
              <a:rPr lang="zh-CN" altLang="en-US" sz="2539" dirty="0">
                <a:latin typeface="黑体" pitchFamily="49" charset="-122"/>
                <a:ea typeface="黑体" pitchFamily="49" charset="-122"/>
                <a:sym typeface="Arial" pitchFamily="34" charset="0"/>
              </a:rPr>
              <a:t>5.全党同志要把思想和行动统一到中央关于全面深化改革重大决策部署上来，正确处理中央和地方、全局和局部、当前和长远的关系，</a:t>
            </a:r>
            <a:r>
              <a:rPr lang="zh-CN" altLang="en-US" sz="2539" dirty="0">
                <a:solidFill>
                  <a:srgbClr val="FF0000"/>
                </a:solidFill>
                <a:latin typeface="黑体" pitchFamily="49" charset="-122"/>
                <a:ea typeface="黑体" pitchFamily="49" charset="-122"/>
                <a:sym typeface="Arial" pitchFamily="34" charset="0"/>
              </a:rPr>
              <a:t>正确对待利益格局调整。</a:t>
            </a:r>
          </a:p>
          <a:p>
            <a:pPr eaLnBrk="1" hangingPunct="1">
              <a:lnSpc>
                <a:spcPct val="115000"/>
              </a:lnSpc>
            </a:pPr>
            <a:r>
              <a:rPr lang="en-US" altLang="zh-CN" sz="2539" dirty="0">
                <a:latin typeface="黑体" pitchFamily="49" charset="-122"/>
                <a:ea typeface="楷体" pitchFamily="49" charset="-122"/>
                <a:sym typeface="Arial" pitchFamily="34" charset="0"/>
              </a:rPr>
              <a:t>           </a:t>
            </a:r>
            <a:r>
              <a:rPr lang="en-US" altLang="zh-CN" sz="2539" dirty="0">
                <a:latin typeface="楷体" pitchFamily="49" charset="-122"/>
                <a:ea typeface="楷体" pitchFamily="49" charset="-122"/>
                <a:sym typeface="Arial" pitchFamily="34" charset="0"/>
              </a:rPr>
              <a:t>——</a:t>
            </a:r>
            <a:r>
              <a:rPr lang="en-US" altLang="zh-CN" sz="2539" dirty="0">
                <a:latin typeface="黑体" pitchFamily="49" charset="-122"/>
                <a:ea typeface="楷体" pitchFamily="49" charset="-122"/>
                <a:sym typeface="Arial" pitchFamily="34" charset="0"/>
              </a:rPr>
              <a:t>《</a:t>
            </a:r>
            <a:r>
              <a:rPr lang="zh-CN" altLang="en-US" sz="2539" dirty="0">
                <a:latin typeface="黑体" pitchFamily="49" charset="-122"/>
                <a:ea typeface="楷体" pitchFamily="49" charset="-122"/>
                <a:sym typeface="Arial" pitchFamily="34" charset="0"/>
              </a:rPr>
              <a:t>中共中央关于全面深化改革若干重大问题的决定</a:t>
            </a:r>
            <a:r>
              <a:rPr lang="en-US" altLang="zh-CN" sz="2539" dirty="0">
                <a:latin typeface="黑体" pitchFamily="49" charset="-122"/>
                <a:ea typeface="楷体" pitchFamily="49" charset="-122"/>
                <a:sym typeface="Arial" pitchFamily="34" charset="0"/>
              </a:rPr>
              <a:t>》</a:t>
            </a:r>
            <a:endParaRPr lang="en-US" altLang="zh-CN" sz="1905" dirty="0">
              <a:ea typeface="楷体" pitchFamily="49" charset="-122"/>
            </a:endParaRPr>
          </a:p>
        </p:txBody>
      </p:sp>
      <p:sp>
        <p:nvSpPr>
          <p:cNvPr id="48131" name="Text Box 3"/>
          <p:cNvSpPr txBox="1">
            <a:spLocks noChangeArrowheads="1"/>
          </p:cNvSpPr>
          <p:nvPr/>
        </p:nvSpPr>
        <p:spPr bwMode="auto">
          <a:xfrm>
            <a:off x="431801" y="526"/>
            <a:ext cx="10945284" cy="718530"/>
          </a:xfrm>
          <a:prstGeom prst="rect">
            <a:avLst/>
          </a:prstGeom>
          <a:noFill/>
          <a:ln w="9525">
            <a:noFill/>
            <a:miter lim="800000"/>
            <a:headEnd/>
            <a:tailEnd/>
          </a:ln>
        </p:spPr>
        <p:txBody>
          <a:bodyPr>
            <a:spAutoFit/>
          </a:bodyPr>
          <a:lstStyle/>
          <a:p>
            <a:pPr eaLnBrk="1" hangingPunct="1">
              <a:lnSpc>
                <a:spcPct val="115000"/>
              </a:lnSpc>
            </a:pPr>
            <a:r>
              <a:rPr lang="zh-CN" altLang="en-US" sz="3809" dirty="0">
                <a:ea typeface="黑体" pitchFamily="49" charset="-122"/>
              </a:rPr>
              <a:t>（</a:t>
            </a:r>
            <a:r>
              <a:rPr lang="en-US" altLang="zh-CN" sz="3809" dirty="0">
                <a:ea typeface="黑体" pitchFamily="49" charset="-122"/>
              </a:rPr>
              <a:t>1</a:t>
            </a:r>
            <a:r>
              <a:rPr lang="zh-CN" altLang="en-US" sz="3809" dirty="0">
                <a:ea typeface="黑体" pitchFamily="49" charset="-122"/>
              </a:rPr>
              <a:t>）以存量改革推动增量改革</a:t>
            </a:r>
          </a:p>
        </p:txBody>
      </p:sp>
    </p:spTree>
    <p:extLst>
      <p:ext uri="{BB962C8B-B14F-4D97-AF65-F5344CB8AC3E}">
        <p14:creationId xmlns:p14="http://schemas.microsoft.com/office/powerpoint/2010/main" xmlns="" val="1180792850"/>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31801" y="189410"/>
            <a:ext cx="11582400" cy="1142825"/>
          </a:xfrm>
        </p:spPr>
        <p:txBody>
          <a:bodyPr/>
          <a:lstStyle/>
          <a:p>
            <a:pPr algn="ctr"/>
            <a:r>
              <a:rPr lang="zh-CN" altLang="en-US" sz="3386" b="1" dirty="0">
                <a:solidFill>
                  <a:srgbClr val="3333FF"/>
                </a:solidFill>
                <a:ea typeface="黑体" pitchFamily="49" charset="-122"/>
              </a:rPr>
              <a:t>  存量改革：民生建设进入突破利益固化阶段</a:t>
            </a:r>
          </a:p>
        </p:txBody>
      </p:sp>
      <p:sp>
        <p:nvSpPr>
          <p:cNvPr id="49155" name="Rectangle 3"/>
          <p:cNvSpPr>
            <a:spLocks noGrp="1" noChangeArrowheads="1"/>
          </p:cNvSpPr>
          <p:nvPr>
            <p:ph type="body" idx="1"/>
          </p:nvPr>
        </p:nvSpPr>
        <p:spPr>
          <a:xfrm>
            <a:off x="719668" y="1197318"/>
            <a:ext cx="11090700" cy="5399848"/>
          </a:xfrm>
        </p:spPr>
        <p:txBody>
          <a:bodyPr/>
          <a:lstStyle/>
          <a:p>
            <a:pPr>
              <a:lnSpc>
                <a:spcPct val="90000"/>
              </a:lnSpc>
            </a:pPr>
            <a:r>
              <a:rPr lang="zh-CN" altLang="en-US" sz="2963" b="1" dirty="0">
                <a:solidFill>
                  <a:srgbClr val="3333FF"/>
                </a:solidFill>
              </a:rPr>
              <a:t>优质教育资源过于集中</a:t>
            </a:r>
            <a:r>
              <a:rPr lang="zh-CN" altLang="en-US" sz="2963" b="1" dirty="0"/>
              <a:t>，如何通过优质教育资源的再分配来解决教育公平问题；</a:t>
            </a:r>
          </a:p>
          <a:p>
            <a:pPr>
              <a:lnSpc>
                <a:spcPct val="90000"/>
              </a:lnSpc>
              <a:buFontTx/>
              <a:buNone/>
            </a:pPr>
            <a:endParaRPr lang="zh-CN" altLang="en-US" sz="952" b="1" dirty="0"/>
          </a:p>
          <a:p>
            <a:pPr>
              <a:lnSpc>
                <a:spcPct val="90000"/>
              </a:lnSpc>
            </a:pPr>
            <a:r>
              <a:rPr lang="zh-CN" altLang="en-US" sz="2963" b="1" dirty="0">
                <a:solidFill>
                  <a:srgbClr val="3333FF"/>
                </a:solidFill>
              </a:rPr>
              <a:t>劳资关系紧张</a:t>
            </a:r>
            <a:r>
              <a:rPr lang="zh-CN" altLang="en-US" sz="2963" b="1" dirty="0"/>
              <a:t>，如何通过协调劳资关系来形成和谐就业氛围；</a:t>
            </a:r>
          </a:p>
          <a:p>
            <a:pPr>
              <a:lnSpc>
                <a:spcPct val="90000"/>
              </a:lnSpc>
              <a:buFontTx/>
              <a:buNone/>
            </a:pPr>
            <a:endParaRPr lang="zh-CN" altLang="en-US" sz="952" b="1" dirty="0"/>
          </a:p>
          <a:p>
            <a:pPr>
              <a:lnSpc>
                <a:spcPct val="90000"/>
              </a:lnSpc>
            </a:pPr>
            <a:r>
              <a:rPr lang="zh-CN" altLang="en-US" sz="2963" b="1" dirty="0">
                <a:solidFill>
                  <a:srgbClr val="3333FF"/>
                </a:solidFill>
              </a:rPr>
              <a:t>收入财产差距过大</a:t>
            </a:r>
            <a:r>
              <a:rPr lang="zh-CN" altLang="en-US" sz="2963" b="1" dirty="0"/>
              <a:t>，如何通过调整收入分配格局来形成橄榄型收入结构；</a:t>
            </a:r>
          </a:p>
          <a:p>
            <a:pPr>
              <a:lnSpc>
                <a:spcPct val="90000"/>
              </a:lnSpc>
              <a:buFontTx/>
              <a:buNone/>
            </a:pPr>
            <a:endParaRPr lang="zh-CN" altLang="en-US" sz="952" b="1" dirty="0"/>
          </a:p>
          <a:p>
            <a:pPr>
              <a:lnSpc>
                <a:spcPct val="90000"/>
              </a:lnSpc>
            </a:pPr>
            <a:r>
              <a:rPr lang="zh-CN" altLang="en-US" sz="2963" b="1" dirty="0">
                <a:solidFill>
                  <a:srgbClr val="3333FF"/>
                </a:solidFill>
              </a:rPr>
              <a:t>社保水平差距显著</a:t>
            </a:r>
            <a:r>
              <a:rPr lang="zh-CN" altLang="en-US" sz="2963" b="1" dirty="0"/>
              <a:t>，如何通过改革完善社会保障制度来形成社会保障资源分配的均等化。</a:t>
            </a:r>
          </a:p>
          <a:p>
            <a:pPr>
              <a:lnSpc>
                <a:spcPct val="80000"/>
              </a:lnSpc>
              <a:buFontTx/>
              <a:buNone/>
            </a:pPr>
            <a:endParaRPr lang="zh-CN" altLang="en-US" sz="952" b="1" dirty="0"/>
          </a:p>
          <a:p>
            <a:pPr>
              <a:lnSpc>
                <a:spcPct val="90000"/>
              </a:lnSpc>
            </a:pPr>
            <a:r>
              <a:rPr lang="zh-CN" altLang="en-US" sz="2963" b="1" dirty="0">
                <a:solidFill>
                  <a:srgbClr val="3333FF"/>
                </a:solidFill>
              </a:rPr>
              <a:t>医疗卫生资源分配不公</a:t>
            </a:r>
            <a:r>
              <a:rPr lang="zh-CN" altLang="en-US" sz="2963" b="1" dirty="0"/>
              <a:t>，如何通过改革创新进一步完善医药卫生制度。</a:t>
            </a:r>
          </a:p>
        </p:txBody>
      </p:sp>
    </p:spTree>
    <p:extLst>
      <p:ext uri="{BB962C8B-B14F-4D97-AF65-F5344CB8AC3E}">
        <p14:creationId xmlns:p14="http://schemas.microsoft.com/office/powerpoint/2010/main" xmlns="" val="2208874064"/>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body" idx="4294967295"/>
          </p:nvPr>
        </p:nvSpPr>
        <p:spPr>
          <a:xfrm>
            <a:off x="334435" y="189410"/>
            <a:ext cx="11523133" cy="6523626"/>
          </a:xfrm>
          <a:prstGeom prst="rect">
            <a:avLst/>
          </a:prstGeom>
        </p:spPr>
        <p:txBody>
          <a:bodyPr/>
          <a:lstStyle/>
          <a:p>
            <a:pPr eaLnBrk="1" hangingPunct="1">
              <a:lnSpc>
                <a:spcPct val="135000"/>
              </a:lnSpc>
              <a:spcBef>
                <a:spcPct val="0"/>
              </a:spcBef>
              <a:buFontTx/>
              <a:buNone/>
            </a:pPr>
            <a:r>
              <a:rPr lang="zh-CN" altLang="en-US" sz="3598" dirty="0">
                <a:solidFill>
                  <a:srgbClr val="3333FF"/>
                </a:solidFill>
                <a:latin typeface="黑体" pitchFamily="49" charset="-122"/>
                <a:ea typeface="黑体" pitchFamily="49" charset="-122"/>
              </a:rPr>
              <a:t>     利益固化将导致社会矛盾异常演化</a:t>
            </a:r>
          </a:p>
          <a:p>
            <a:pPr eaLnBrk="1" hangingPunct="1">
              <a:lnSpc>
                <a:spcPct val="135000"/>
              </a:lnSpc>
              <a:spcBef>
                <a:spcPct val="0"/>
              </a:spcBef>
              <a:buFontTx/>
              <a:buNone/>
            </a:pPr>
            <a:endParaRPr lang="zh-CN" altLang="en-US" sz="952" dirty="0">
              <a:solidFill>
                <a:srgbClr val="3333FF"/>
              </a:solidFill>
              <a:latin typeface="黑体" pitchFamily="49" charset="-122"/>
              <a:ea typeface="黑体" pitchFamily="49" charset="-122"/>
            </a:endParaRPr>
          </a:p>
          <a:p>
            <a:pPr>
              <a:lnSpc>
                <a:spcPct val="130000"/>
              </a:lnSpc>
              <a:buFontTx/>
              <a:buNone/>
            </a:pPr>
            <a:r>
              <a:rPr lang="zh-CN" altLang="en-US" sz="2539" b="1" dirty="0">
                <a:latin typeface="宋体" pitchFamily="2" charset="-122"/>
              </a:rPr>
              <a:t>    1. 利益固化：改革以来</a:t>
            </a:r>
            <a:r>
              <a:rPr lang="en-US" altLang="zh-CN" sz="2539" b="1" dirty="0">
                <a:latin typeface="宋体" pitchFamily="2" charset="-122"/>
              </a:rPr>
              <a:t>,</a:t>
            </a:r>
            <a:r>
              <a:rPr lang="zh-CN" altLang="en-US" sz="2539" b="1" dirty="0">
                <a:latin typeface="宋体" pitchFamily="2" charset="-122"/>
              </a:rPr>
              <a:t>成果和成本在不同社会群体中分配不均并有定型化的倾向。</a:t>
            </a:r>
          </a:p>
          <a:p>
            <a:pPr>
              <a:lnSpc>
                <a:spcPct val="130000"/>
              </a:lnSpc>
              <a:buFontTx/>
              <a:buNone/>
            </a:pPr>
            <a:r>
              <a:rPr lang="zh-CN" altLang="en-US" sz="2539" b="1" dirty="0">
                <a:latin typeface="宋体" pitchFamily="2" charset="-122"/>
              </a:rPr>
              <a:t>    （</a:t>
            </a:r>
            <a:r>
              <a:rPr lang="en-US" altLang="zh-CN" sz="2539" b="1" dirty="0">
                <a:latin typeface="宋体" pitchFamily="2" charset="-122"/>
              </a:rPr>
              <a:t>1</a:t>
            </a:r>
            <a:r>
              <a:rPr lang="zh-CN" altLang="en-US" sz="2539" b="1" dirty="0">
                <a:latin typeface="宋体" pitchFamily="2" charset="-122"/>
              </a:rPr>
              <a:t>）成果分配：财富分配有向上集中趋势</a:t>
            </a:r>
          </a:p>
          <a:p>
            <a:pPr>
              <a:lnSpc>
                <a:spcPct val="130000"/>
              </a:lnSpc>
              <a:buFontTx/>
              <a:buNone/>
            </a:pPr>
            <a:r>
              <a:rPr lang="zh-CN" altLang="en-US" sz="2539" b="1" dirty="0">
                <a:latin typeface="宋体" pitchFamily="2" charset="-122"/>
              </a:rPr>
              <a:t>    （</a:t>
            </a:r>
            <a:r>
              <a:rPr lang="en-US" altLang="zh-CN" sz="2539" b="1" dirty="0">
                <a:latin typeface="宋体" pitchFamily="2" charset="-122"/>
              </a:rPr>
              <a:t>2</a:t>
            </a:r>
            <a:r>
              <a:rPr lang="zh-CN" altLang="en-US" sz="2539" b="1" dirty="0">
                <a:latin typeface="宋体" pitchFamily="2" charset="-122"/>
              </a:rPr>
              <a:t>）成本分配：风险分配有向下集中趋势</a:t>
            </a:r>
          </a:p>
          <a:p>
            <a:pPr>
              <a:lnSpc>
                <a:spcPct val="130000"/>
              </a:lnSpc>
              <a:buFontTx/>
              <a:buNone/>
            </a:pPr>
            <a:r>
              <a:rPr lang="zh-CN" altLang="en-US" sz="2539" b="1" dirty="0">
                <a:latin typeface="宋体" pitchFamily="2" charset="-122"/>
              </a:rPr>
              <a:t>    2.既得利益群体有可能进一步</a:t>
            </a:r>
            <a:r>
              <a:rPr lang="zh-CN" altLang="en-US" sz="2539" b="1" dirty="0">
                <a:solidFill>
                  <a:srgbClr val="FF3300"/>
                </a:solidFill>
                <a:latin typeface="宋体" pitchFamily="2" charset="-122"/>
              </a:rPr>
              <a:t>恶性膨胀</a:t>
            </a:r>
            <a:r>
              <a:rPr lang="en-US" altLang="zh-CN" sz="2539" b="1" dirty="0">
                <a:latin typeface="宋体" pitchFamily="2" charset="-122"/>
              </a:rPr>
              <a:t>,</a:t>
            </a:r>
            <a:r>
              <a:rPr lang="zh-CN" altLang="en-US" sz="2539" b="1" dirty="0">
                <a:latin typeface="宋体" pitchFamily="2" charset="-122"/>
              </a:rPr>
              <a:t>相对受损群体有可能进一步</a:t>
            </a:r>
            <a:r>
              <a:rPr lang="zh-CN" altLang="en-US" sz="2539" b="1" dirty="0">
                <a:solidFill>
                  <a:srgbClr val="FF3300"/>
                </a:solidFill>
                <a:latin typeface="宋体" pitchFamily="2" charset="-122"/>
              </a:rPr>
              <a:t>恶性循环</a:t>
            </a:r>
            <a:r>
              <a:rPr lang="zh-CN" altLang="en-US" sz="2539" b="1" dirty="0">
                <a:latin typeface="宋体" pitchFamily="2" charset="-122"/>
              </a:rPr>
              <a:t>。（马太效应）</a:t>
            </a:r>
          </a:p>
          <a:p>
            <a:pPr>
              <a:lnSpc>
                <a:spcPct val="130000"/>
              </a:lnSpc>
              <a:buFontTx/>
              <a:buNone/>
            </a:pPr>
            <a:r>
              <a:rPr lang="zh-CN" altLang="en-US" sz="2539" dirty="0">
                <a:solidFill>
                  <a:srgbClr val="FF0000"/>
                </a:solidFill>
                <a:latin typeface="黑体" pitchFamily="49" charset="-122"/>
                <a:ea typeface="黑体" pitchFamily="49" charset="-122"/>
              </a:rPr>
              <a:t>    </a:t>
            </a:r>
            <a:r>
              <a:rPr lang="zh-CN" altLang="en-US" sz="2539" b="1" dirty="0">
                <a:latin typeface="宋体" pitchFamily="2" charset="-122"/>
              </a:rPr>
              <a:t>3.社会的财富与风险分配出现累积、转嫁和代际传递等三大异常机制，在利益表达渠道不畅的背景下，社会阶层凝固化、社会流动缓慢化，群体间甚至阶层间的各种利益型矛盾将层出不穷，表达形式将日趋激烈。</a:t>
            </a:r>
          </a:p>
        </p:txBody>
      </p:sp>
    </p:spTree>
    <p:extLst>
      <p:ext uri="{BB962C8B-B14F-4D97-AF65-F5344CB8AC3E}">
        <p14:creationId xmlns:p14="http://schemas.microsoft.com/office/powerpoint/2010/main" xmlns="" val="390240162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20081129093410388372499"/>
          <p:cNvPicPr>
            <a:picLocks noChangeArrowheads="1"/>
          </p:cNvPicPr>
          <p:nvPr/>
        </p:nvPicPr>
        <p:blipFill>
          <a:blip r:embed="rId2" cstate="print"/>
          <a:srcRect/>
          <a:stretch>
            <a:fillRect/>
          </a:stretch>
        </p:blipFill>
        <p:spPr bwMode="auto">
          <a:xfrm>
            <a:off x="1333502" y="714792"/>
            <a:ext cx="9453033" cy="2928489"/>
          </a:xfrm>
          <a:prstGeom prst="rect">
            <a:avLst/>
          </a:prstGeom>
          <a:noFill/>
          <a:ln w="9525">
            <a:noFill/>
            <a:miter lim="800000"/>
            <a:headEnd/>
            <a:tailEnd/>
          </a:ln>
        </p:spPr>
      </p:pic>
      <p:sp>
        <p:nvSpPr>
          <p:cNvPr id="51203" name="Text Box 3"/>
          <p:cNvSpPr txBox="1">
            <a:spLocks noChangeArrowheads="1"/>
          </p:cNvSpPr>
          <p:nvPr/>
        </p:nvSpPr>
        <p:spPr bwMode="auto">
          <a:xfrm>
            <a:off x="3983569" y="124332"/>
            <a:ext cx="4705350" cy="613373"/>
          </a:xfrm>
          <a:prstGeom prst="rect">
            <a:avLst/>
          </a:prstGeom>
          <a:noFill/>
          <a:ln w="9525">
            <a:noFill/>
            <a:miter lim="800000"/>
            <a:headEnd/>
            <a:tailEnd/>
          </a:ln>
        </p:spPr>
        <p:txBody>
          <a:bodyPr>
            <a:spAutoFit/>
          </a:bodyPr>
          <a:lstStyle/>
          <a:p>
            <a:pPr algn="ctr" eaLnBrk="1" hangingPunct="1">
              <a:spcBef>
                <a:spcPct val="50000"/>
              </a:spcBef>
            </a:pPr>
            <a:r>
              <a:rPr lang="zh-CN" altLang="en-US" sz="3386">
                <a:solidFill>
                  <a:srgbClr val="0000FF"/>
                </a:solidFill>
                <a:ea typeface="黑体" pitchFamily="49" charset="-122"/>
              </a:rPr>
              <a:t> 泰坦尼克号定律</a:t>
            </a:r>
          </a:p>
        </p:txBody>
      </p:sp>
      <p:graphicFrame>
        <p:nvGraphicFramePr>
          <p:cNvPr id="74756" name="Group 4"/>
          <p:cNvGraphicFramePr>
            <a:graphicFrameLocks noGrp="1"/>
          </p:cNvGraphicFramePr>
          <p:nvPr>
            <p:extLst>
              <p:ext uri="{D42A27DB-BD31-4B8C-83A1-F6EECF244321}">
                <p14:modId xmlns:p14="http://schemas.microsoft.com/office/powerpoint/2010/main" xmlns="" val="2606807755"/>
              </p:ext>
            </p:extLst>
          </p:nvPr>
        </p:nvGraphicFramePr>
        <p:xfrm>
          <a:off x="297394" y="4576574"/>
          <a:ext cx="11525247" cy="2157094"/>
        </p:xfrm>
        <a:graphic>
          <a:graphicData uri="http://schemas.openxmlformats.org/drawingml/2006/table">
            <a:tbl>
              <a:tblPr/>
              <a:tblGrid>
                <a:gridCol w="1841500">
                  <a:extLst>
                    <a:ext uri="{9D8B030D-6E8A-4147-A177-3AD203B41FA5}">
                      <a16:colId xmlns:a16="http://schemas.microsoft.com/office/drawing/2014/main" xmlns="" val="20000"/>
                    </a:ext>
                  </a:extLst>
                </a:gridCol>
                <a:gridCol w="1936749">
                  <a:extLst>
                    <a:ext uri="{9D8B030D-6E8A-4147-A177-3AD203B41FA5}">
                      <a16:colId xmlns:a16="http://schemas.microsoft.com/office/drawing/2014/main" xmlns="" val="20001"/>
                    </a:ext>
                  </a:extLst>
                </a:gridCol>
                <a:gridCol w="1936750">
                  <a:extLst>
                    <a:ext uri="{9D8B030D-6E8A-4147-A177-3AD203B41FA5}">
                      <a16:colId xmlns:a16="http://schemas.microsoft.com/office/drawing/2014/main" xmlns="" val="20002"/>
                    </a:ext>
                  </a:extLst>
                </a:gridCol>
                <a:gridCol w="1936749">
                  <a:extLst>
                    <a:ext uri="{9D8B030D-6E8A-4147-A177-3AD203B41FA5}">
                      <a16:colId xmlns:a16="http://schemas.microsoft.com/office/drawing/2014/main" xmlns="" val="20003"/>
                    </a:ext>
                  </a:extLst>
                </a:gridCol>
                <a:gridCol w="1936750">
                  <a:extLst>
                    <a:ext uri="{9D8B030D-6E8A-4147-A177-3AD203B41FA5}">
                      <a16:colId xmlns:a16="http://schemas.microsoft.com/office/drawing/2014/main" xmlns="" val="20004"/>
                    </a:ext>
                  </a:extLst>
                </a:gridCol>
                <a:gridCol w="1936749">
                  <a:extLst>
                    <a:ext uri="{9D8B030D-6E8A-4147-A177-3AD203B41FA5}">
                      <a16:colId xmlns:a16="http://schemas.microsoft.com/office/drawing/2014/main" xmlns="" val="20005"/>
                    </a:ext>
                  </a:extLst>
                </a:gridCol>
              </a:tblGrid>
              <a:tr h="517457">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舱 位</a:t>
                      </a:r>
                      <a:endParaRPr kumimoji="0" lang="zh-CN" alt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dirty="0">
                          <a:ln>
                            <a:noFill/>
                          </a:ln>
                          <a:solidFill>
                            <a:srgbClr val="000000"/>
                          </a:solidFill>
                          <a:effectLst/>
                          <a:latin typeface="Times New Roman" panose="02020603050405020304" pitchFamily="18" charset="0"/>
                          <a:ea typeface="黑体" panose="02010609060101010101" pitchFamily="49" charset="-122"/>
                        </a:rPr>
                        <a:t>舱位人数</a:t>
                      </a:r>
                      <a:endParaRPr kumimoji="0" lang="zh-CN" altLang="en-US" sz="2800" b="0" i="0" u="none" strike="noStrike" cap="none" normalizeH="0" baseline="0" dirty="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死亡数</a:t>
                      </a:r>
                      <a:endParaRPr kumimoji="0" lang="zh-CN" alt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幸存数</a:t>
                      </a:r>
                      <a:endParaRPr kumimoji="0" lang="zh-CN" alt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死亡率</a:t>
                      </a:r>
                      <a:endParaRPr kumimoji="0" lang="zh-CN" alt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pPr>
                      <a:r>
                        <a:rPr kumimoji="0" lang="zh-CN" alt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幸存率</a:t>
                      </a:r>
                      <a:endParaRPr kumimoji="0" lang="zh-CN" alt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58714">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三等舱</a:t>
                      </a:r>
                      <a:endParaRPr kumimoji="0" lang="zh-CN" alt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699</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527</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172</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75%</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25%</a:t>
                      </a:r>
                      <a:endParaRPr kumimoji="0" 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49191">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二等舱</a:t>
                      </a:r>
                      <a:endParaRPr kumimoji="0" lang="zh-CN" alt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269</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152</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117</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57%</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43%</a:t>
                      </a:r>
                      <a:endParaRPr kumimoji="0" 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31732">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一等舱</a:t>
                      </a:r>
                      <a:endParaRPr kumimoji="0" lang="zh-CN" altLang="en-US" sz="2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319</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119</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200</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rgbClr val="000000"/>
                          </a:solidFill>
                          <a:effectLst/>
                          <a:latin typeface="Times New Roman" panose="02020603050405020304" pitchFamily="18" charset="0"/>
                          <a:ea typeface="黑体" panose="02010609060101010101" pitchFamily="49" charset="-122"/>
                        </a:rPr>
                        <a:t>37%</a:t>
                      </a:r>
                      <a:endParaRPr kumimoji="0" lang="en-US" sz="2800" b="0" i="0" u="none" strike="noStrike" cap="none" normalizeH="0" baseline="0">
                        <a:ln>
                          <a:noFill/>
                        </a:ln>
                        <a:solidFill>
                          <a:srgbClr val="000000"/>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63%</a:t>
                      </a:r>
                      <a:endParaRPr kumimoji="0" lang="en-US" sz="2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a:txBody>
                  <a:tcPr marL="121920" marR="121920" marT="45713" marB="45713"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51241" name="Text Box 40"/>
          <p:cNvSpPr txBox="1">
            <a:spLocks noChangeArrowheads="1"/>
          </p:cNvSpPr>
          <p:nvPr/>
        </p:nvSpPr>
        <p:spPr bwMode="auto">
          <a:xfrm>
            <a:off x="2621494" y="4002908"/>
            <a:ext cx="7429500" cy="461665"/>
          </a:xfrm>
          <a:prstGeom prst="rect">
            <a:avLst/>
          </a:prstGeom>
          <a:noFill/>
          <a:ln w="9525">
            <a:noFill/>
            <a:miter lim="800000"/>
            <a:headEnd/>
            <a:tailEnd/>
          </a:ln>
        </p:spPr>
        <p:txBody>
          <a:bodyPr>
            <a:spAutoFit/>
          </a:bodyPr>
          <a:lstStyle/>
          <a:p>
            <a:pPr algn="ctr" eaLnBrk="1" hangingPunct="1">
              <a:spcBef>
                <a:spcPct val="50000"/>
              </a:spcBef>
            </a:pPr>
            <a:r>
              <a:rPr lang="zh-CN" altLang="en-US" sz="2400" b="1" dirty="0">
                <a:ea typeface="黑体" pitchFamily="49" charset="-122"/>
              </a:rPr>
              <a:t>财富分配与风险分配负相关</a:t>
            </a:r>
          </a:p>
        </p:txBody>
      </p:sp>
    </p:spTree>
    <p:extLst>
      <p:ext uri="{BB962C8B-B14F-4D97-AF65-F5344CB8AC3E}">
        <p14:creationId xmlns:p14="http://schemas.microsoft.com/office/powerpoint/2010/main" xmlns="" val="3705700504"/>
      </p:ext>
    </p:extLst>
  </p:cSld>
  <p:clrMapOvr>
    <a:masterClrMapping/>
  </p:clrMapOvr>
  <p:transition spd="slow">
    <p:circl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图片2"/>
          <p:cNvPicPr>
            <a:picLocks noChangeAspect="1" noChangeArrowheads="1"/>
          </p:cNvPicPr>
          <p:nvPr/>
        </p:nvPicPr>
        <p:blipFill>
          <a:blip r:embed="rId2" cstate="print"/>
          <a:srcRect/>
          <a:stretch>
            <a:fillRect/>
          </a:stretch>
        </p:blipFill>
        <p:spPr bwMode="auto">
          <a:xfrm>
            <a:off x="2069677" y="924834"/>
            <a:ext cx="7279216" cy="5933166"/>
          </a:xfrm>
          <a:prstGeom prst="rect">
            <a:avLst/>
          </a:prstGeom>
          <a:noFill/>
          <a:ln w="6350">
            <a:solidFill>
              <a:srgbClr val="0000FF"/>
            </a:solidFill>
            <a:miter lim="800000"/>
            <a:headEnd/>
            <a:tailEnd/>
          </a:ln>
        </p:spPr>
      </p:pic>
      <p:sp>
        <p:nvSpPr>
          <p:cNvPr id="52227" name="Text Box 3"/>
          <p:cNvSpPr txBox="1">
            <a:spLocks noChangeArrowheads="1"/>
          </p:cNvSpPr>
          <p:nvPr/>
        </p:nvSpPr>
        <p:spPr bwMode="auto">
          <a:xfrm>
            <a:off x="3024717" y="189409"/>
            <a:ext cx="5856816" cy="480131"/>
          </a:xfrm>
          <a:prstGeom prst="rect">
            <a:avLst/>
          </a:prstGeom>
          <a:noFill/>
          <a:ln w="9525">
            <a:noFill/>
            <a:miter lim="800000"/>
            <a:headEnd/>
            <a:tailEnd/>
          </a:ln>
        </p:spPr>
        <p:txBody>
          <a:bodyPr>
            <a:spAutoFit/>
          </a:bodyPr>
          <a:lstStyle/>
          <a:p>
            <a:pPr marL="362822" indent="-362822" algn="ctr">
              <a:lnSpc>
                <a:spcPct val="90000"/>
              </a:lnSpc>
              <a:spcBef>
                <a:spcPct val="50000"/>
              </a:spcBef>
            </a:pPr>
            <a:r>
              <a:rPr lang="zh-CN" altLang="en-US" sz="2800" dirty="0">
                <a:solidFill>
                  <a:srgbClr val="0000FF"/>
                </a:solidFill>
                <a:latin typeface="黑体" pitchFamily="49" charset="-122"/>
                <a:ea typeface="黑体" pitchFamily="49" charset="-122"/>
              </a:rPr>
              <a:t> 开胸验肺：风险累加机制</a:t>
            </a:r>
          </a:p>
        </p:txBody>
      </p:sp>
      <p:pic>
        <p:nvPicPr>
          <p:cNvPr id="3" name="图片 2">
            <a:extLst>
              <a:ext uri="{FF2B5EF4-FFF2-40B4-BE49-F238E27FC236}">
                <a16:creationId xmlns:a16="http://schemas.microsoft.com/office/drawing/2014/main" xmlns="" id="{6F2FF2AE-77F8-4E66-91AD-D08470E173D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78287" y="808811"/>
            <a:ext cx="10593953" cy="5859780"/>
          </a:xfrm>
          <a:prstGeom prst="rect">
            <a:avLst/>
          </a:prstGeom>
        </p:spPr>
      </p:pic>
    </p:spTree>
    <p:extLst>
      <p:ext uri="{BB962C8B-B14F-4D97-AF65-F5344CB8AC3E}">
        <p14:creationId xmlns:p14="http://schemas.microsoft.com/office/powerpoint/2010/main" xmlns="" val="2977733541"/>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624418" y="189409"/>
            <a:ext cx="10972801" cy="863468"/>
          </a:xfrm>
          <a:prstGeom prst="rect">
            <a:avLst/>
          </a:prstGeom>
        </p:spPr>
        <p:txBody>
          <a:bodyPr/>
          <a:lstStyle/>
          <a:p>
            <a:pPr algn="ctr"/>
            <a:r>
              <a:rPr lang="zh-CN" altLang="en-US" sz="3386" dirty="0">
                <a:solidFill>
                  <a:srgbClr val="0000FF"/>
                </a:solidFill>
                <a:latin typeface="黑体" pitchFamily="49" charset="-122"/>
                <a:ea typeface="黑体" pitchFamily="49" charset="-122"/>
              </a:rPr>
              <a:t>垃圾围城：风险转嫁机制</a:t>
            </a:r>
          </a:p>
        </p:txBody>
      </p:sp>
      <p:pic>
        <p:nvPicPr>
          <p:cNvPr id="53251" name="Picture 3" descr="图片1"/>
          <p:cNvPicPr>
            <a:picLocks noChangeArrowheads="1"/>
          </p:cNvPicPr>
          <p:nvPr/>
        </p:nvPicPr>
        <p:blipFill>
          <a:blip r:embed="rId2" cstate="print"/>
          <a:srcRect/>
          <a:stretch>
            <a:fillRect/>
          </a:stretch>
        </p:blipFill>
        <p:spPr bwMode="auto">
          <a:xfrm>
            <a:off x="818092" y="1101019"/>
            <a:ext cx="10555816" cy="5756981"/>
          </a:xfrm>
          <a:prstGeom prst="rect">
            <a:avLst/>
          </a:prstGeom>
          <a:noFill/>
          <a:ln w="9525">
            <a:noFill/>
            <a:miter lim="800000"/>
            <a:headEnd/>
            <a:tailEnd/>
          </a:ln>
        </p:spPr>
      </p:pic>
    </p:spTree>
    <p:extLst>
      <p:ext uri="{BB962C8B-B14F-4D97-AF65-F5344CB8AC3E}">
        <p14:creationId xmlns:p14="http://schemas.microsoft.com/office/powerpoint/2010/main" xmlns="" val="2757865722"/>
      </p:ext>
    </p:extLst>
  </p:cSld>
  <p:clrMapOvr>
    <a:masterClrMapping/>
  </p:clrMapOvr>
  <p:transition spd="slow">
    <p:circl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dtp006"/>
          <p:cNvPicPr>
            <a:picLocks noChangeArrowheads="1"/>
          </p:cNvPicPr>
          <p:nvPr/>
        </p:nvPicPr>
        <p:blipFill>
          <a:blip r:embed="rId2" cstate="print"/>
          <a:srcRect/>
          <a:stretch>
            <a:fillRect/>
          </a:stretch>
        </p:blipFill>
        <p:spPr bwMode="auto">
          <a:xfrm>
            <a:off x="2753360" y="692570"/>
            <a:ext cx="6896525" cy="4752247"/>
          </a:xfrm>
          <a:prstGeom prst="rect">
            <a:avLst/>
          </a:prstGeom>
          <a:noFill/>
          <a:ln w="9525">
            <a:noFill/>
            <a:miter lim="800000"/>
            <a:headEnd/>
            <a:tailEnd/>
          </a:ln>
        </p:spPr>
      </p:pic>
      <p:sp>
        <p:nvSpPr>
          <p:cNvPr id="54275" name="Text Box 3"/>
          <p:cNvSpPr txBox="1">
            <a:spLocks noChangeArrowheads="1"/>
          </p:cNvSpPr>
          <p:nvPr/>
        </p:nvSpPr>
        <p:spPr bwMode="auto">
          <a:xfrm>
            <a:off x="239184" y="5444817"/>
            <a:ext cx="11952816" cy="1264577"/>
          </a:xfrm>
          <a:prstGeom prst="rect">
            <a:avLst/>
          </a:prstGeom>
          <a:noFill/>
          <a:ln w="9525">
            <a:noFill/>
            <a:miter lim="800000"/>
            <a:headEnd/>
            <a:tailEnd/>
          </a:ln>
        </p:spPr>
        <p:txBody>
          <a:bodyPr>
            <a:spAutoFit/>
          </a:bodyPr>
          <a:lstStyle/>
          <a:p>
            <a:pPr eaLnBrk="1" hangingPunct="1">
              <a:buFont typeface="Arial" pitchFamily="34" charset="0"/>
              <a:buNone/>
            </a:pPr>
            <a:r>
              <a:rPr lang="en-US" altLang="zh-CN" sz="2539">
                <a:latin typeface="Arial" pitchFamily="34" charset="0"/>
                <a:ea typeface="楷体_GB2312" pitchFamily="49" charset="-122"/>
              </a:rPr>
              <a:t>2008</a:t>
            </a:r>
            <a:r>
              <a:rPr lang="zh-CN" altLang="en-US" sz="2539">
                <a:latin typeface="Arial" pitchFamily="34" charset="0"/>
                <a:ea typeface="楷体_GB2312" pitchFamily="49" charset="-122"/>
              </a:rPr>
              <a:t>年</a:t>
            </a:r>
            <a:r>
              <a:rPr lang="en-US" altLang="zh-CN" sz="2539">
                <a:latin typeface="Arial" pitchFamily="34" charset="0"/>
                <a:ea typeface="楷体_GB2312" pitchFamily="49" charset="-122"/>
              </a:rPr>
              <a:t>12</a:t>
            </a:r>
            <a:r>
              <a:rPr lang="zh-CN" altLang="en-US" sz="2539">
                <a:latin typeface="Arial" pitchFamily="34" charset="0"/>
                <a:ea typeface="楷体_GB2312" pitchFamily="49" charset="-122"/>
              </a:rPr>
              <a:t>月，温家宝：</a:t>
            </a:r>
            <a:r>
              <a:rPr lang="en-US" sz="2539">
                <a:latin typeface="Arial" pitchFamily="34" charset="0"/>
                <a:ea typeface="楷体_GB2312" pitchFamily="49" charset="-122"/>
              </a:rPr>
              <a:t>“</a:t>
            </a:r>
            <a:r>
              <a:rPr lang="zh-CN" altLang="en-US" sz="2539">
                <a:latin typeface="Arial" pitchFamily="34" charset="0"/>
                <a:ea typeface="楷体_GB2312" pitchFamily="49" charset="-122"/>
              </a:rPr>
              <a:t>过去我们上大学的时候，班里农村的孩子几乎占到</a:t>
            </a:r>
            <a:r>
              <a:rPr lang="en-US" altLang="zh-CN" sz="2539">
                <a:latin typeface="Arial" pitchFamily="34" charset="0"/>
                <a:ea typeface="楷体_GB2312" pitchFamily="49" charset="-122"/>
              </a:rPr>
              <a:t>80</a:t>
            </a:r>
            <a:r>
              <a:rPr lang="zh-CN" altLang="en-US" sz="2539">
                <a:latin typeface="Arial" pitchFamily="34" charset="0"/>
                <a:ea typeface="楷体_GB2312" pitchFamily="49" charset="-122"/>
              </a:rPr>
              <a:t>％，甚至还要高，现在不同了</a:t>
            </a:r>
            <a:r>
              <a:rPr lang="en-US" altLang="zh-CN" sz="2539">
                <a:latin typeface="Arial" pitchFamily="34" charset="0"/>
                <a:ea typeface="楷体_GB2312" pitchFamily="49" charset="-122"/>
              </a:rPr>
              <a:t>……</a:t>
            </a:r>
            <a:r>
              <a:rPr lang="zh-CN" altLang="en-US" sz="2539">
                <a:latin typeface="Arial" pitchFamily="34" charset="0"/>
                <a:ea typeface="楷体_GB2312" pitchFamily="49" charset="-122"/>
              </a:rPr>
              <a:t>本来经济社会发展了，但是他们上高职、上大学的比重却下降了。”</a:t>
            </a:r>
            <a:endParaRPr lang="zh-CN" altLang="en-US" sz="2539">
              <a:solidFill>
                <a:srgbClr val="FF0000"/>
              </a:solidFill>
              <a:latin typeface="Arial" pitchFamily="34" charset="0"/>
              <a:ea typeface="楷体_GB2312" pitchFamily="49" charset="-122"/>
            </a:endParaRPr>
          </a:p>
        </p:txBody>
      </p:sp>
      <p:sp>
        <p:nvSpPr>
          <p:cNvPr id="54276" name="Text Box 4"/>
          <p:cNvSpPr txBox="1">
            <a:spLocks noChangeArrowheads="1"/>
          </p:cNvSpPr>
          <p:nvPr/>
        </p:nvSpPr>
        <p:spPr bwMode="auto">
          <a:xfrm>
            <a:off x="2159001" y="116395"/>
            <a:ext cx="8064501" cy="523220"/>
          </a:xfrm>
          <a:prstGeom prst="rect">
            <a:avLst/>
          </a:prstGeom>
          <a:noFill/>
          <a:ln w="9525">
            <a:noFill/>
            <a:miter lim="800000"/>
            <a:headEnd/>
            <a:tailEnd/>
          </a:ln>
        </p:spPr>
        <p:txBody>
          <a:bodyPr>
            <a:spAutoFit/>
          </a:bodyPr>
          <a:lstStyle/>
          <a:p>
            <a:pPr algn="ctr" eaLnBrk="1" hangingPunct="1">
              <a:spcBef>
                <a:spcPct val="50000"/>
              </a:spcBef>
              <a:buFont typeface="Arial" pitchFamily="34" charset="0"/>
              <a:buNone/>
            </a:pPr>
            <a:r>
              <a:rPr lang="zh-CN" altLang="en-US" sz="2800" dirty="0">
                <a:solidFill>
                  <a:srgbClr val="0000FF"/>
                </a:solidFill>
                <a:latin typeface="Arial" pitchFamily="34" charset="0"/>
                <a:ea typeface="黑体" pitchFamily="49" charset="-122"/>
              </a:rPr>
              <a:t>命运不同的两个孩子：风险传递机制</a:t>
            </a:r>
          </a:p>
        </p:txBody>
      </p:sp>
    </p:spTree>
    <p:extLst>
      <p:ext uri="{BB962C8B-B14F-4D97-AF65-F5344CB8AC3E}">
        <p14:creationId xmlns:p14="http://schemas.microsoft.com/office/powerpoint/2010/main" xmlns="" val="3898786274"/>
      </p:ext>
    </p:extLst>
  </p:cSld>
  <p:clrMapOvr>
    <a:masterClrMapping/>
  </p:clrMapOvr>
  <p:transition spd="slow">
    <p:circle/>
  </p:transition>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5298" name="Picture 2" descr="重庆钉子户即将拆迁 双方已达和解并签署协议"/>
          <p:cNvPicPr>
            <a:picLocks noChangeArrowheads="1"/>
          </p:cNvPicPr>
          <p:nvPr/>
        </p:nvPicPr>
        <p:blipFill>
          <a:blip r:embed="rId2" cstate="print"/>
          <a:srcRect/>
          <a:stretch>
            <a:fillRect/>
          </a:stretch>
        </p:blipFill>
        <p:spPr bwMode="auto">
          <a:xfrm>
            <a:off x="624419" y="765584"/>
            <a:ext cx="11036300" cy="5937929"/>
          </a:xfrm>
          <a:prstGeom prst="rect">
            <a:avLst/>
          </a:prstGeom>
          <a:noFill/>
          <a:ln w="6350">
            <a:solidFill>
              <a:srgbClr val="00FF00"/>
            </a:solidFill>
            <a:miter lim="800000"/>
            <a:headEnd/>
            <a:tailEnd/>
          </a:ln>
        </p:spPr>
      </p:pic>
      <p:sp>
        <p:nvSpPr>
          <p:cNvPr id="55299" name="Text Box 3"/>
          <p:cNvSpPr txBox="1">
            <a:spLocks noChangeArrowheads="1"/>
          </p:cNvSpPr>
          <p:nvPr/>
        </p:nvSpPr>
        <p:spPr bwMode="auto">
          <a:xfrm>
            <a:off x="2256368" y="116397"/>
            <a:ext cx="7586133" cy="613373"/>
          </a:xfrm>
          <a:prstGeom prst="rect">
            <a:avLst/>
          </a:prstGeom>
          <a:noFill/>
          <a:ln w="9525">
            <a:noFill/>
            <a:miter lim="800000"/>
            <a:headEnd/>
            <a:tailEnd/>
          </a:ln>
        </p:spPr>
        <p:txBody>
          <a:bodyPr>
            <a:spAutoFit/>
          </a:bodyPr>
          <a:lstStyle/>
          <a:p>
            <a:pPr eaLnBrk="1" hangingPunct="1">
              <a:spcBef>
                <a:spcPct val="50000"/>
              </a:spcBef>
            </a:pPr>
            <a:r>
              <a:rPr lang="zh-CN" altLang="en-US" sz="3386" dirty="0">
                <a:solidFill>
                  <a:srgbClr val="0000FF"/>
                </a:solidFill>
                <a:latin typeface="Arial" pitchFamily="34" charset="0"/>
                <a:ea typeface="黑体" pitchFamily="49" charset="-122"/>
              </a:rPr>
              <a:t>     间接抗争：重庆钉子户事件</a:t>
            </a:r>
          </a:p>
        </p:txBody>
      </p:sp>
    </p:spTree>
    <p:extLst>
      <p:ext uri="{BB962C8B-B14F-4D97-AF65-F5344CB8AC3E}">
        <p14:creationId xmlns:p14="http://schemas.microsoft.com/office/powerpoint/2010/main" xmlns="" val="2050461357"/>
      </p:ext>
    </p:extLst>
  </p:cSld>
  <p:clrMapOvr>
    <a:masterClrMapping/>
  </p:clrMapOvr>
  <p:transition spd="slow">
    <p:split orient="vert"/>
  </p:transition>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6322" name="Picture 2" descr="图片2"/>
          <p:cNvPicPr>
            <a:picLocks noChangeArrowheads="1"/>
          </p:cNvPicPr>
          <p:nvPr/>
        </p:nvPicPr>
        <p:blipFill>
          <a:blip r:embed="rId2" cstate="print"/>
          <a:srcRect/>
          <a:stretch>
            <a:fillRect/>
          </a:stretch>
        </p:blipFill>
        <p:spPr bwMode="auto">
          <a:xfrm>
            <a:off x="334435" y="837011"/>
            <a:ext cx="11612033" cy="5756980"/>
          </a:xfrm>
          <a:prstGeom prst="rect">
            <a:avLst/>
          </a:prstGeom>
          <a:noFill/>
          <a:ln w="9525">
            <a:noFill/>
            <a:miter lim="800000"/>
            <a:headEnd/>
            <a:tailEnd/>
          </a:ln>
        </p:spPr>
      </p:pic>
      <p:sp>
        <p:nvSpPr>
          <p:cNvPr id="56323" name="Text Box 3"/>
          <p:cNvSpPr txBox="1">
            <a:spLocks noChangeArrowheads="1"/>
          </p:cNvSpPr>
          <p:nvPr/>
        </p:nvSpPr>
        <p:spPr bwMode="auto">
          <a:xfrm>
            <a:off x="3215218" y="189411"/>
            <a:ext cx="5856816" cy="613373"/>
          </a:xfrm>
          <a:prstGeom prst="rect">
            <a:avLst/>
          </a:prstGeom>
          <a:noFill/>
          <a:ln w="9525">
            <a:noFill/>
            <a:miter lim="800000"/>
            <a:headEnd/>
            <a:tailEnd/>
          </a:ln>
        </p:spPr>
        <p:txBody>
          <a:bodyPr>
            <a:spAutoFit/>
          </a:bodyPr>
          <a:lstStyle/>
          <a:p>
            <a:pPr algn="ctr" eaLnBrk="1" hangingPunct="1">
              <a:spcBef>
                <a:spcPct val="50000"/>
              </a:spcBef>
            </a:pPr>
            <a:r>
              <a:rPr lang="zh-CN" altLang="en-US" sz="3386" dirty="0">
                <a:solidFill>
                  <a:srgbClr val="0000FF"/>
                </a:solidFill>
                <a:latin typeface="Arial" pitchFamily="34" charset="0"/>
                <a:ea typeface="黑体" pitchFamily="49" charset="-122"/>
              </a:rPr>
              <a:t>直接抗争：上访</a:t>
            </a:r>
          </a:p>
        </p:txBody>
      </p:sp>
    </p:spTree>
    <p:extLst>
      <p:ext uri="{BB962C8B-B14F-4D97-AF65-F5344CB8AC3E}">
        <p14:creationId xmlns:p14="http://schemas.microsoft.com/office/powerpoint/2010/main" xmlns="" val="1226973500"/>
      </p:ext>
    </p:extLst>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8742EC43-7F4D-4F19-9F49-EC0FBC8434CE}" type="datetime1">
              <a:rPr lang="zh-CN" altLang="en-US"/>
              <a:pPr>
                <a:defRPr/>
              </a:pPr>
              <a:t>2020/6/23</a:t>
            </a:fld>
            <a:endParaRPr lang="en-US" altLang="zh-CN"/>
          </a:p>
        </p:txBody>
      </p:sp>
      <p:sp>
        <p:nvSpPr>
          <p:cNvPr id="37890" name="灯片编号占位符 5"/>
          <p:cNvSpPr>
            <a:spLocks noGrp="1"/>
          </p:cNvSpPr>
          <p:nvPr>
            <p:ph type="sldNum" sz="quarter" idx="12"/>
          </p:nvPr>
        </p:nvSpPr>
        <p:spPr>
          <a:noFill/>
          <a:ln>
            <a:miter lim="800000"/>
            <a:headEnd/>
            <a:tailEnd/>
          </a:ln>
        </p:spPr>
        <p:txBody>
          <a:bodyPr/>
          <a:lstStyle/>
          <a:p>
            <a:pPr>
              <a:buFont typeface="Arial" charset="0"/>
              <a:buNone/>
            </a:pPr>
            <a:fld id="{8B7D9C22-7AA0-4BD3-B742-F2D8BC033156}" type="slidenum">
              <a:rPr lang="en-US" altLang="zh-CN" smtClean="0"/>
              <a:pPr>
                <a:buFont typeface="Arial" charset="0"/>
                <a:buNone/>
              </a:pPr>
              <a:t>8</a:t>
            </a:fld>
            <a:endParaRPr lang="en-US" altLang="zh-CN"/>
          </a:p>
        </p:txBody>
      </p:sp>
      <p:sp>
        <p:nvSpPr>
          <p:cNvPr id="9" name="Text Box 10"/>
          <p:cNvSpPr txBox="1">
            <a:spLocks noChangeArrowheads="1"/>
          </p:cNvSpPr>
          <p:nvPr/>
        </p:nvSpPr>
        <p:spPr bwMode="auto">
          <a:xfrm>
            <a:off x="955809" y="1992771"/>
            <a:ext cx="8239426" cy="4331699"/>
          </a:xfrm>
          <a:prstGeom prst="rect">
            <a:avLst/>
          </a:prstGeom>
          <a:noFill/>
          <a:ln w="9525">
            <a:noFill/>
            <a:miter lim="800000"/>
            <a:headEnd/>
            <a:tailEnd/>
          </a:ln>
        </p:spPr>
        <p:txBody>
          <a:bodyPr>
            <a:spAutoFit/>
          </a:bodyPr>
          <a:lstStyle/>
          <a:p>
            <a:pPr algn="just">
              <a:lnSpc>
                <a:spcPct val="140000"/>
              </a:lnSpc>
              <a:spcBef>
                <a:spcPct val="50000"/>
              </a:spcBef>
            </a:pPr>
            <a:r>
              <a:rPr lang="en-US" altLang="zh-CN" sz="2963" b="1" dirty="0">
                <a:latin typeface="华文中宋"/>
                <a:ea typeface="华文中宋"/>
                <a:cs typeface="华文中宋"/>
              </a:rPr>
              <a:t>1.</a:t>
            </a:r>
            <a:r>
              <a:rPr lang="zh-CN" altLang="en-US" sz="2963" b="1" dirty="0">
                <a:latin typeface="华文中宋"/>
                <a:ea typeface="华文中宋"/>
                <a:cs typeface="华文中宋"/>
              </a:rPr>
              <a:t> 民生及民生问题</a:t>
            </a:r>
            <a:endParaRPr lang="en-US" altLang="zh-CN" sz="2963" b="1" dirty="0">
              <a:latin typeface="华文中宋"/>
              <a:ea typeface="华文中宋"/>
              <a:cs typeface="华文中宋"/>
            </a:endParaRPr>
          </a:p>
          <a:p>
            <a:pPr eaLnBrk="0" hangingPunct="0">
              <a:lnSpc>
                <a:spcPct val="140000"/>
              </a:lnSpc>
              <a:spcBef>
                <a:spcPct val="20000"/>
              </a:spcBef>
            </a:pPr>
            <a:r>
              <a:rPr lang="zh-CN" altLang="en-US" sz="3386" b="1" dirty="0">
                <a:latin typeface="华文中宋"/>
                <a:ea typeface="华文中宋"/>
                <a:cs typeface="华文中宋"/>
              </a:rPr>
              <a:t>　 而</a:t>
            </a:r>
            <a:r>
              <a:rPr lang="zh-CN" altLang="en-US" sz="2539" dirty="0">
                <a:solidFill>
                  <a:srgbClr val="C00000"/>
                </a:solidFill>
                <a:latin typeface="华文新魏" pitchFamily="2" charset="-122"/>
                <a:ea typeface="华文新魏" pitchFamily="2" charset="-122"/>
              </a:rPr>
              <a:t>民生问题，简单地说，就是与百姓生活密切相关的问题，最主要表现在吃穿住行、养老医疗教育等生活必需上面。</a:t>
            </a:r>
            <a:r>
              <a:rPr lang="zh-CN" altLang="en-US" sz="2539" dirty="0">
                <a:latin typeface="华文新魏" pitchFamily="2" charset="-122"/>
                <a:ea typeface="华文新魏" pitchFamily="2" charset="-122"/>
              </a:rPr>
              <a:t>民生问题是人民群众最关心、最直接、最现实的利益问题。关注民生、重视民生、保障民生、改善民生，同党的性质、宗旨和目标一脉相承。</a:t>
            </a:r>
          </a:p>
          <a:p>
            <a:pPr eaLnBrk="0" hangingPunct="0">
              <a:lnSpc>
                <a:spcPct val="140000"/>
              </a:lnSpc>
              <a:spcBef>
                <a:spcPct val="20000"/>
              </a:spcBef>
            </a:pPr>
            <a:endParaRPr lang="zh-CN" altLang="en-US" sz="2539" dirty="0">
              <a:latin typeface="华文新魏" pitchFamily="2" charset="-122"/>
              <a:ea typeface="华文新魏" pitchFamily="2" charset="-122"/>
            </a:endParaRPr>
          </a:p>
        </p:txBody>
      </p:sp>
      <p:pic>
        <p:nvPicPr>
          <p:cNvPr id="37893" name="Picture 2" descr="http://p0.so.qhimgs1.com/bdr/_240_/t01f25ad60fe90e14ec.jpg"/>
          <p:cNvPicPr>
            <a:picLocks noChangeAspect="1" noChangeArrowheads="1"/>
          </p:cNvPicPr>
          <p:nvPr/>
        </p:nvPicPr>
        <p:blipFill>
          <a:blip r:embed="rId2" cstate="print"/>
          <a:srcRect/>
          <a:stretch>
            <a:fillRect/>
          </a:stretch>
        </p:blipFill>
        <p:spPr bwMode="auto">
          <a:xfrm>
            <a:off x="9195235" y="3126637"/>
            <a:ext cx="2549939" cy="2418914"/>
          </a:xfrm>
          <a:prstGeom prst="rect">
            <a:avLst/>
          </a:prstGeom>
          <a:noFill/>
          <a:ln w="9525">
            <a:noFill/>
            <a:miter lim="800000"/>
            <a:headEnd/>
            <a:tailEnd/>
          </a:ln>
        </p:spPr>
      </p:pic>
    </p:spTree>
    <p:extLst>
      <p:ext uri="{BB962C8B-B14F-4D97-AF65-F5344CB8AC3E}">
        <p14:creationId xmlns:p14="http://schemas.microsoft.com/office/powerpoint/2010/main" xmlns="" val="300301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TextBox 4"/>
          <p:cNvSpPr txBox="1">
            <a:spLocks noChangeArrowheads="1"/>
          </p:cNvSpPr>
          <p:nvPr/>
        </p:nvSpPr>
        <p:spPr bwMode="auto">
          <a:xfrm>
            <a:off x="1488018" y="260837"/>
            <a:ext cx="9660467" cy="613373"/>
          </a:xfrm>
          <a:prstGeom prst="rect">
            <a:avLst/>
          </a:prstGeom>
          <a:noFill/>
          <a:ln w="9525">
            <a:noFill/>
            <a:miter lim="800000"/>
            <a:headEnd/>
            <a:tailEnd/>
          </a:ln>
        </p:spPr>
        <p:txBody>
          <a:bodyPr>
            <a:spAutoFit/>
          </a:bodyPr>
          <a:lstStyle/>
          <a:p>
            <a:pPr eaLnBrk="1" hangingPunct="1"/>
            <a:r>
              <a:rPr lang="zh-CN" altLang="en-US" sz="3386" dirty="0">
                <a:solidFill>
                  <a:srgbClr val="FF0000"/>
                </a:solidFill>
                <a:latin typeface="Arial" pitchFamily="34" charset="0"/>
                <a:ea typeface="楷体_GB2312" pitchFamily="49" charset="-122"/>
              </a:rPr>
              <a:t>           </a:t>
            </a:r>
            <a:r>
              <a:rPr lang="zh-CN" altLang="en-US" sz="3386" dirty="0">
                <a:solidFill>
                  <a:srgbClr val="0000FF"/>
                </a:solidFill>
                <a:latin typeface="Arial" pitchFamily="34" charset="0"/>
                <a:ea typeface="黑体" pitchFamily="49" charset="-122"/>
              </a:rPr>
              <a:t>极度抗争：江西宜黄事件</a:t>
            </a:r>
          </a:p>
        </p:txBody>
      </p:sp>
      <p:pic>
        <p:nvPicPr>
          <p:cNvPr id="57347" name="Picture 3" descr="201009191246301889"/>
          <p:cNvPicPr>
            <a:picLocks noChangeArrowheads="1"/>
          </p:cNvPicPr>
          <p:nvPr/>
        </p:nvPicPr>
        <p:blipFill>
          <a:blip r:embed="rId2" cstate="print"/>
          <a:srcRect/>
          <a:stretch>
            <a:fillRect/>
          </a:stretch>
        </p:blipFill>
        <p:spPr bwMode="auto">
          <a:xfrm>
            <a:off x="2734735" y="908438"/>
            <a:ext cx="6718300" cy="5756981"/>
          </a:xfrm>
          <a:prstGeom prst="rect">
            <a:avLst/>
          </a:prstGeom>
          <a:noFill/>
          <a:ln w="9525">
            <a:noFill/>
            <a:miter lim="800000"/>
            <a:headEnd/>
            <a:tailEnd/>
          </a:ln>
        </p:spPr>
      </p:pic>
      <p:sp>
        <p:nvSpPr>
          <p:cNvPr id="2" name="矩形 1">
            <a:extLst>
              <a:ext uri="{FF2B5EF4-FFF2-40B4-BE49-F238E27FC236}">
                <a16:creationId xmlns:a16="http://schemas.microsoft.com/office/drawing/2014/main" xmlns="" id="{DBCB8D93-7313-4199-909C-B820D397A90E}"/>
              </a:ext>
            </a:extLst>
          </p:cNvPr>
          <p:cNvSpPr/>
          <p:nvPr/>
        </p:nvSpPr>
        <p:spPr>
          <a:xfrm>
            <a:off x="7870497" y="382857"/>
            <a:ext cx="1774845" cy="369332"/>
          </a:xfrm>
          <a:prstGeom prst="rect">
            <a:avLst/>
          </a:prstGeom>
        </p:spPr>
        <p:txBody>
          <a:bodyPr wrap="none">
            <a:spAutoFit/>
          </a:bodyPr>
          <a:lstStyle/>
          <a:p>
            <a:r>
              <a:rPr lang="en-US" altLang="zh-CN" dirty="0">
                <a:solidFill>
                  <a:srgbClr val="333333"/>
                </a:solidFill>
                <a:latin typeface="arial" panose="020B0604020202020204" pitchFamily="34" charset="0"/>
              </a:rPr>
              <a:t>2010</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9</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10</a:t>
            </a:r>
            <a:r>
              <a:rPr lang="zh-CN" altLang="en-US" dirty="0">
                <a:solidFill>
                  <a:srgbClr val="333333"/>
                </a:solidFill>
                <a:latin typeface="arial" panose="020B0604020202020204" pitchFamily="34" charset="0"/>
              </a:rPr>
              <a:t>日</a:t>
            </a:r>
            <a:endParaRPr lang="zh-CN" altLang="en-US" dirty="0"/>
          </a:p>
        </p:txBody>
      </p:sp>
    </p:spTree>
    <p:extLst>
      <p:ext uri="{BB962C8B-B14F-4D97-AF65-F5344CB8AC3E}">
        <p14:creationId xmlns:p14="http://schemas.microsoft.com/office/powerpoint/2010/main" xmlns="" val="2201611060"/>
      </p:ext>
    </p:extLst>
  </p:cSld>
  <p:clrMapOvr>
    <a:masterClrMapping/>
  </p:clrMapOvr>
  <p:transition spd="slow">
    <p:split orient="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mc_22644966224"/>
          <p:cNvPicPr>
            <a:picLocks noChangeAspect="1" noChangeArrowheads="1"/>
          </p:cNvPicPr>
          <p:nvPr/>
        </p:nvPicPr>
        <p:blipFill>
          <a:blip r:embed="rId2" cstate="print"/>
          <a:srcRect/>
          <a:stretch>
            <a:fillRect/>
          </a:stretch>
        </p:blipFill>
        <p:spPr bwMode="auto">
          <a:xfrm>
            <a:off x="912286" y="981451"/>
            <a:ext cx="10367433" cy="5426832"/>
          </a:xfrm>
          <a:prstGeom prst="rect">
            <a:avLst/>
          </a:prstGeom>
          <a:noFill/>
          <a:ln w="9525">
            <a:noFill/>
            <a:miter lim="800000"/>
            <a:headEnd/>
            <a:tailEnd/>
          </a:ln>
        </p:spPr>
      </p:pic>
      <p:sp>
        <p:nvSpPr>
          <p:cNvPr id="58371" name="Text Box 3"/>
          <p:cNvSpPr txBox="1">
            <a:spLocks noChangeArrowheads="1"/>
          </p:cNvSpPr>
          <p:nvPr/>
        </p:nvSpPr>
        <p:spPr bwMode="auto">
          <a:xfrm>
            <a:off x="2351618" y="333851"/>
            <a:ext cx="7874000" cy="613373"/>
          </a:xfrm>
          <a:prstGeom prst="rect">
            <a:avLst/>
          </a:prstGeom>
          <a:noFill/>
          <a:ln w="9525">
            <a:noFill/>
            <a:miter lim="800000"/>
            <a:headEnd/>
            <a:tailEnd/>
          </a:ln>
        </p:spPr>
        <p:txBody>
          <a:bodyPr>
            <a:spAutoFit/>
          </a:bodyPr>
          <a:lstStyle/>
          <a:p>
            <a:pPr algn="ctr" eaLnBrk="1" hangingPunct="1">
              <a:spcBef>
                <a:spcPct val="50000"/>
              </a:spcBef>
            </a:pPr>
            <a:r>
              <a:rPr lang="zh-CN" altLang="en-US" sz="3386" dirty="0">
                <a:latin typeface="Arial" pitchFamily="34" charset="0"/>
                <a:ea typeface="黑体" pitchFamily="49" charset="-122"/>
              </a:rPr>
              <a:t>集群性抗争：甘肃陇南事件</a:t>
            </a:r>
          </a:p>
        </p:txBody>
      </p:sp>
      <p:sp>
        <p:nvSpPr>
          <p:cNvPr id="2" name="矩形 1">
            <a:extLst>
              <a:ext uri="{FF2B5EF4-FFF2-40B4-BE49-F238E27FC236}">
                <a16:creationId xmlns:a16="http://schemas.microsoft.com/office/drawing/2014/main" xmlns="" id="{39C2AF1F-6AFB-4C90-A64B-32A9E811DC01}"/>
              </a:ext>
            </a:extLst>
          </p:cNvPr>
          <p:cNvSpPr/>
          <p:nvPr/>
        </p:nvSpPr>
        <p:spPr>
          <a:xfrm>
            <a:off x="8942798" y="455871"/>
            <a:ext cx="2565639" cy="369332"/>
          </a:xfrm>
          <a:prstGeom prst="rect">
            <a:avLst/>
          </a:prstGeom>
        </p:spPr>
        <p:txBody>
          <a:bodyPr wrap="none">
            <a:spAutoFit/>
          </a:bodyPr>
          <a:lstStyle/>
          <a:p>
            <a:r>
              <a:rPr lang="en-US" altLang="zh-CN" dirty="0">
                <a:solidFill>
                  <a:srgbClr val="333333"/>
                </a:solidFill>
                <a:latin typeface="arial" panose="020B0604020202020204" pitchFamily="34" charset="0"/>
              </a:rPr>
              <a:t>2008</a:t>
            </a:r>
            <a:r>
              <a:rPr lang="zh-CN" altLang="en-US" dirty="0">
                <a:solidFill>
                  <a:srgbClr val="333333"/>
                </a:solidFill>
                <a:latin typeface="arial" panose="020B0604020202020204" pitchFamily="34" charset="0"/>
              </a:rPr>
              <a:t>年</a:t>
            </a:r>
            <a:r>
              <a:rPr lang="en-US" altLang="zh-CN" dirty="0">
                <a:solidFill>
                  <a:srgbClr val="333333"/>
                </a:solidFill>
                <a:latin typeface="arial" panose="020B0604020202020204" pitchFamily="34" charset="0"/>
              </a:rPr>
              <a:t>11</a:t>
            </a:r>
            <a:r>
              <a:rPr lang="zh-CN" altLang="en-US" dirty="0">
                <a:solidFill>
                  <a:srgbClr val="333333"/>
                </a:solidFill>
                <a:latin typeface="arial" panose="020B0604020202020204" pitchFamily="34" charset="0"/>
              </a:rPr>
              <a:t>月</a:t>
            </a:r>
            <a:r>
              <a:rPr lang="en-US" altLang="zh-CN" dirty="0">
                <a:solidFill>
                  <a:srgbClr val="333333"/>
                </a:solidFill>
                <a:latin typeface="arial" panose="020B0604020202020204" pitchFamily="34" charset="0"/>
              </a:rPr>
              <a:t>17</a:t>
            </a:r>
            <a:r>
              <a:rPr lang="zh-CN" altLang="en-US" dirty="0">
                <a:solidFill>
                  <a:srgbClr val="333333"/>
                </a:solidFill>
                <a:latin typeface="arial" panose="020B0604020202020204" pitchFamily="34" charset="0"/>
              </a:rPr>
              <a:t>日</a:t>
            </a:r>
            <a:r>
              <a:rPr lang="en-US" altLang="zh-CN" dirty="0">
                <a:solidFill>
                  <a:srgbClr val="333333"/>
                </a:solidFill>
                <a:latin typeface="arial" panose="020B0604020202020204" pitchFamily="34" charset="0"/>
              </a:rPr>
              <a:t>9</a:t>
            </a:r>
            <a:r>
              <a:rPr lang="zh-CN" altLang="en-US" dirty="0">
                <a:solidFill>
                  <a:srgbClr val="333333"/>
                </a:solidFill>
                <a:latin typeface="arial" panose="020B0604020202020204" pitchFamily="34" charset="0"/>
              </a:rPr>
              <a:t>时</a:t>
            </a:r>
            <a:r>
              <a:rPr lang="en-US" altLang="zh-CN" dirty="0">
                <a:solidFill>
                  <a:srgbClr val="333333"/>
                </a:solidFill>
                <a:latin typeface="arial" panose="020B0604020202020204" pitchFamily="34" charset="0"/>
              </a:rPr>
              <a:t>30 </a:t>
            </a:r>
            <a:endParaRPr lang="zh-CN" altLang="en-US" dirty="0"/>
          </a:p>
        </p:txBody>
      </p:sp>
    </p:spTree>
    <p:extLst>
      <p:ext uri="{BB962C8B-B14F-4D97-AF65-F5344CB8AC3E}">
        <p14:creationId xmlns:p14="http://schemas.microsoft.com/office/powerpoint/2010/main" xmlns="" val="1800153661"/>
      </p:ext>
    </p:extLst>
  </p:cSld>
  <p:clrMapOvr>
    <a:masterClrMapping/>
  </p:clrMapOvr>
  <p:transition spd="slow">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001ec95874640d68547314"/>
          <p:cNvPicPr>
            <a:picLocks noChangeArrowheads="1"/>
          </p:cNvPicPr>
          <p:nvPr/>
        </p:nvPicPr>
        <p:blipFill>
          <a:blip r:embed="rId2" cstate="print"/>
          <a:srcRect/>
          <a:stretch>
            <a:fillRect/>
          </a:stretch>
        </p:blipFill>
        <p:spPr bwMode="auto">
          <a:xfrm>
            <a:off x="624419" y="1125892"/>
            <a:ext cx="11036300" cy="5182394"/>
          </a:xfrm>
          <a:prstGeom prst="rect">
            <a:avLst/>
          </a:prstGeom>
          <a:noFill/>
          <a:ln w="9525">
            <a:noFill/>
            <a:miter lim="800000"/>
            <a:headEnd/>
            <a:tailEnd/>
          </a:ln>
        </p:spPr>
      </p:pic>
      <p:sp>
        <p:nvSpPr>
          <p:cNvPr id="59395" name="Text Box 3"/>
          <p:cNvSpPr txBox="1">
            <a:spLocks noChangeArrowheads="1"/>
          </p:cNvSpPr>
          <p:nvPr/>
        </p:nvSpPr>
        <p:spPr bwMode="auto">
          <a:xfrm>
            <a:off x="1775886" y="476703"/>
            <a:ext cx="9215966" cy="561244"/>
          </a:xfrm>
          <a:prstGeom prst="rect">
            <a:avLst/>
          </a:prstGeom>
          <a:noFill/>
          <a:ln w="9525">
            <a:noFill/>
            <a:miter lim="800000"/>
            <a:headEnd/>
            <a:tailEnd/>
          </a:ln>
        </p:spPr>
        <p:txBody>
          <a:bodyPr>
            <a:spAutoFit/>
          </a:bodyPr>
          <a:lstStyle/>
          <a:p>
            <a:pPr marL="362822" indent="-362822">
              <a:lnSpc>
                <a:spcPct val="90000"/>
              </a:lnSpc>
              <a:spcBef>
                <a:spcPct val="50000"/>
              </a:spcBef>
            </a:pPr>
            <a:r>
              <a:rPr lang="zh-CN" altLang="en-US" sz="3386" dirty="0">
                <a:latin typeface="黑体" pitchFamily="49" charset="-122"/>
                <a:ea typeface="黑体" pitchFamily="49" charset="-122"/>
              </a:rPr>
              <a:t> </a:t>
            </a:r>
            <a:r>
              <a:rPr lang="zh-CN" altLang="en-US" sz="3386" dirty="0">
                <a:solidFill>
                  <a:srgbClr val="0000FF"/>
                </a:solidFill>
                <a:latin typeface="Garamond" pitchFamily="18" charset="0"/>
                <a:ea typeface="黑体" pitchFamily="49" charset="-122"/>
              </a:rPr>
              <a:t>经济集体行动：停工的新产业工人</a:t>
            </a:r>
          </a:p>
        </p:txBody>
      </p:sp>
    </p:spTree>
    <p:extLst>
      <p:ext uri="{BB962C8B-B14F-4D97-AF65-F5344CB8AC3E}">
        <p14:creationId xmlns:p14="http://schemas.microsoft.com/office/powerpoint/2010/main" xmlns="" val="2363535801"/>
      </p:ext>
    </p:extLst>
  </p:cSld>
  <p:clrMapOvr>
    <a:masterClrMapping/>
  </p:clrMapOvr>
  <p:transition spd="slow">
    <p:split orient="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2063752" y="333850"/>
            <a:ext cx="7967133" cy="619913"/>
          </a:xfrm>
          <a:prstGeom prst="rect">
            <a:avLst/>
          </a:prstGeom>
          <a:noFill/>
          <a:ln w="9525">
            <a:noFill/>
            <a:miter lim="800000"/>
            <a:headEnd/>
            <a:tailEnd/>
          </a:ln>
        </p:spPr>
        <p:txBody>
          <a:bodyPr>
            <a:spAutoFit/>
          </a:bodyPr>
          <a:lstStyle/>
          <a:p>
            <a:pPr marL="362822" indent="-362822">
              <a:lnSpc>
                <a:spcPct val="90000"/>
              </a:lnSpc>
              <a:spcBef>
                <a:spcPct val="50000"/>
              </a:spcBef>
            </a:pPr>
            <a:r>
              <a:rPr lang="zh-CN" altLang="en-US" sz="3386">
                <a:latin typeface="黑体" pitchFamily="49" charset="-122"/>
                <a:ea typeface="黑体" pitchFamily="49" charset="-122"/>
              </a:rPr>
              <a:t>        </a:t>
            </a:r>
            <a:r>
              <a:rPr lang="zh-CN" altLang="en-US" sz="3809">
                <a:solidFill>
                  <a:srgbClr val="0000FF"/>
                </a:solidFill>
                <a:latin typeface="Garamond" pitchFamily="18" charset="0"/>
                <a:ea typeface="黑体" pitchFamily="49" charset="-122"/>
              </a:rPr>
              <a:t>环境集体行动</a:t>
            </a:r>
          </a:p>
        </p:txBody>
      </p:sp>
      <p:pic>
        <p:nvPicPr>
          <p:cNvPr id="60419" name="Picture 3" descr="200821411542772673"/>
          <p:cNvPicPr>
            <a:picLocks noChangeArrowheads="1"/>
          </p:cNvPicPr>
          <p:nvPr/>
        </p:nvPicPr>
        <p:blipFill>
          <a:blip r:embed="rId2" cstate="print"/>
          <a:srcRect/>
          <a:stretch>
            <a:fillRect/>
          </a:stretch>
        </p:blipFill>
        <p:spPr bwMode="auto">
          <a:xfrm>
            <a:off x="143935" y="1629052"/>
            <a:ext cx="5998633" cy="5037954"/>
          </a:xfrm>
          <a:prstGeom prst="rect">
            <a:avLst/>
          </a:prstGeom>
          <a:noFill/>
          <a:ln w="9525">
            <a:noFill/>
            <a:miter lim="800000"/>
            <a:headEnd/>
            <a:tailEnd/>
          </a:ln>
        </p:spPr>
      </p:pic>
      <p:sp>
        <p:nvSpPr>
          <p:cNvPr id="60420" name="Rectangle 4"/>
          <p:cNvSpPr>
            <a:spLocks noChangeArrowheads="1"/>
          </p:cNvSpPr>
          <p:nvPr/>
        </p:nvSpPr>
        <p:spPr bwMode="auto">
          <a:xfrm>
            <a:off x="1968500" y="1013195"/>
            <a:ext cx="4052713" cy="582404"/>
          </a:xfrm>
          <a:prstGeom prst="rect">
            <a:avLst/>
          </a:prstGeom>
          <a:noFill/>
          <a:ln w="9525">
            <a:noFill/>
            <a:miter lim="800000"/>
            <a:headEnd/>
            <a:tailEnd/>
          </a:ln>
        </p:spPr>
        <p:txBody>
          <a:bodyPr wrap="none">
            <a:spAutoFit/>
          </a:bodyPr>
          <a:lstStyle/>
          <a:p>
            <a:pPr eaLnBrk="1" hangingPunct="1">
              <a:lnSpc>
                <a:spcPct val="115000"/>
              </a:lnSpc>
            </a:pPr>
            <a:r>
              <a:rPr lang="zh-CN" altLang="en-US" sz="3174" dirty="0">
                <a:solidFill>
                  <a:srgbClr val="0000FF"/>
                </a:solidFill>
                <a:latin typeface="黑体" pitchFamily="49" charset="-122"/>
                <a:ea typeface="黑体" pitchFamily="49" charset="-122"/>
              </a:rPr>
              <a:t>福建厦门</a:t>
            </a:r>
            <a:r>
              <a:rPr lang="en-US" altLang="zh-CN" sz="3174" dirty="0">
                <a:solidFill>
                  <a:srgbClr val="0000FF"/>
                </a:solidFill>
                <a:latin typeface="黑体" pitchFamily="49" charset="-122"/>
                <a:ea typeface="黑体" pitchFamily="49" charset="-122"/>
              </a:rPr>
              <a:t>PX</a:t>
            </a:r>
            <a:r>
              <a:rPr lang="zh-CN" altLang="en-US" sz="3174" dirty="0">
                <a:solidFill>
                  <a:srgbClr val="0000FF"/>
                </a:solidFill>
                <a:latin typeface="黑体" pitchFamily="49" charset="-122"/>
                <a:ea typeface="黑体" pitchFamily="49" charset="-122"/>
              </a:rPr>
              <a:t>事件 </a:t>
            </a:r>
            <a:r>
              <a:rPr lang="en-US" altLang="zh-CN" sz="3174" dirty="0">
                <a:solidFill>
                  <a:srgbClr val="0000FF"/>
                </a:solidFill>
                <a:latin typeface="黑体" pitchFamily="49" charset="-122"/>
                <a:ea typeface="黑体" pitchFamily="49" charset="-122"/>
              </a:rPr>
              <a:t>2007</a:t>
            </a:r>
            <a:endParaRPr lang="zh-CN" altLang="en-US" sz="3174" dirty="0">
              <a:solidFill>
                <a:srgbClr val="0000FF"/>
              </a:solidFill>
              <a:latin typeface="黑体" pitchFamily="49" charset="-122"/>
              <a:ea typeface="黑体" pitchFamily="49" charset="-122"/>
            </a:endParaRPr>
          </a:p>
        </p:txBody>
      </p:sp>
      <p:sp>
        <p:nvSpPr>
          <p:cNvPr id="60422" name="Text Box 6"/>
          <p:cNvSpPr txBox="1">
            <a:spLocks noChangeArrowheads="1"/>
          </p:cNvSpPr>
          <p:nvPr/>
        </p:nvSpPr>
        <p:spPr bwMode="auto">
          <a:xfrm>
            <a:off x="7440085" y="981450"/>
            <a:ext cx="3649133" cy="582404"/>
          </a:xfrm>
          <a:prstGeom prst="rect">
            <a:avLst/>
          </a:prstGeom>
          <a:noFill/>
          <a:ln w="9525">
            <a:noFill/>
            <a:miter lim="800000"/>
            <a:headEnd/>
            <a:tailEnd/>
          </a:ln>
        </p:spPr>
        <p:txBody>
          <a:bodyPr>
            <a:spAutoFit/>
          </a:bodyPr>
          <a:lstStyle/>
          <a:p>
            <a:pPr algn="ctr" eaLnBrk="1" hangingPunct="1">
              <a:lnSpc>
                <a:spcPct val="115000"/>
              </a:lnSpc>
              <a:spcBef>
                <a:spcPct val="50000"/>
              </a:spcBef>
            </a:pPr>
            <a:r>
              <a:rPr lang="zh-CN" altLang="en-US" sz="3174" dirty="0">
                <a:solidFill>
                  <a:srgbClr val="0000FF"/>
                </a:solidFill>
                <a:latin typeface="黑体" pitchFamily="49" charset="-122"/>
                <a:ea typeface="黑体" pitchFamily="49" charset="-122"/>
              </a:rPr>
              <a:t>江苏启东事件</a:t>
            </a:r>
            <a:r>
              <a:rPr lang="en-US" altLang="zh-CN" sz="3174" dirty="0">
                <a:solidFill>
                  <a:srgbClr val="0000FF"/>
                </a:solidFill>
                <a:latin typeface="黑体" pitchFamily="49" charset="-122"/>
                <a:ea typeface="黑体" pitchFamily="49" charset="-122"/>
              </a:rPr>
              <a:t>2012</a:t>
            </a:r>
            <a:endParaRPr lang="zh-CN" altLang="en-US" sz="3174" dirty="0">
              <a:solidFill>
                <a:srgbClr val="0000FF"/>
              </a:solidFill>
              <a:latin typeface="黑体" pitchFamily="49" charset="-122"/>
              <a:ea typeface="黑体" pitchFamily="49" charset="-122"/>
            </a:endParaRPr>
          </a:p>
        </p:txBody>
      </p:sp>
      <p:pic>
        <p:nvPicPr>
          <p:cNvPr id="3" name="图片 2">
            <a:extLst>
              <a:ext uri="{FF2B5EF4-FFF2-40B4-BE49-F238E27FC236}">
                <a16:creationId xmlns:a16="http://schemas.microsoft.com/office/drawing/2014/main" xmlns="" id="{730F19E8-E8B0-4B54-85EC-092850223BF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94400" y="1591541"/>
            <a:ext cx="6197600" cy="5075465"/>
          </a:xfrm>
          <a:prstGeom prst="rect">
            <a:avLst/>
          </a:prstGeom>
        </p:spPr>
      </p:pic>
    </p:spTree>
    <p:extLst>
      <p:ext uri="{BB962C8B-B14F-4D97-AF65-F5344CB8AC3E}">
        <p14:creationId xmlns:p14="http://schemas.microsoft.com/office/powerpoint/2010/main" xmlns="" val="1229532527"/>
      </p:ext>
    </p:extLst>
  </p:cSld>
  <p:clrMapOvr>
    <a:masterClrMapping/>
  </p:clrMapOvr>
  <p:transition spd="slow">
    <p:split orient="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09601" y="275122"/>
            <a:ext cx="11438467" cy="777756"/>
          </a:xfrm>
        </p:spPr>
        <p:txBody>
          <a:bodyPr/>
          <a:lstStyle/>
          <a:p>
            <a:r>
              <a:rPr lang="zh-CN" altLang="en-US" sz="3809" dirty="0">
                <a:solidFill>
                  <a:srgbClr val="0000FF"/>
                </a:solidFill>
                <a:latin typeface="黑体" pitchFamily="49" charset="-122"/>
                <a:ea typeface="黑体" pitchFamily="49" charset="-122"/>
              </a:rPr>
              <a:t>汕头</a:t>
            </a:r>
            <a:r>
              <a:rPr lang="en-US" altLang="zh-CN" sz="3809" dirty="0">
                <a:solidFill>
                  <a:srgbClr val="0000FF"/>
                </a:solidFill>
                <a:latin typeface="黑体" pitchFamily="49" charset="-122"/>
                <a:ea typeface="黑体" pitchFamily="49" charset="-122"/>
              </a:rPr>
              <a:t>14.9.26</a:t>
            </a:r>
            <a:r>
              <a:rPr lang="zh-CN" altLang="en-US" sz="3809" dirty="0">
                <a:solidFill>
                  <a:srgbClr val="0000FF"/>
                </a:solidFill>
                <a:latin typeface="黑体" pitchFamily="49" charset="-122"/>
                <a:ea typeface="黑体" pitchFamily="49" charset="-122"/>
              </a:rPr>
              <a:t>民众打砸市委大院事件：</a:t>
            </a:r>
            <a:r>
              <a:rPr lang="zh-CN" altLang="en-US" sz="3809" dirty="0">
                <a:solidFill>
                  <a:srgbClr val="0000FF"/>
                </a:solidFill>
                <a:latin typeface="Garamond" pitchFamily="18" charset="0"/>
                <a:ea typeface="黑体" pitchFamily="49" charset="-122"/>
              </a:rPr>
              <a:t>恶性联动事件</a:t>
            </a:r>
          </a:p>
        </p:txBody>
      </p:sp>
      <p:pic>
        <p:nvPicPr>
          <p:cNvPr id="61443" name="Picture 3" descr="\"/>
          <p:cNvPicPr>
            <a:picLocks noChangeAspect="1" noChangeArrowheads="1"/>
          </p:cNvPicPr>
          <p:nvPr/>
        </p:nvPicPr>
        <p:blipFill>
          <a:blip r:embed="rId2" cstate="print"/>
          <a:srcRect/>
          <a:stretch>
            <a:fillRect/>
          </a:stretch>
        </p:blipFill>
        <p:spPr bwMode="auto">
          <a:xfrm>
            <a:off x="334435" y="1125892"/>
            <a:ext cx="11523133" cy="5615715"/>
          </a:xfrm>
          <a:prstGeom prst="rect">
            <a:avLst/>
          </a:prstGeom>
          <a:noFill/>
          <a:ln w="9525">
            <a:noFill/>
            <a:miter lim="800000"/>
            <a:headEnd/>
            <a:tailEnd/>
          </a:ln>
        </p:spPr>
      </p:pic>
      <p:pic>
        <p:nvPicPr>
          <p:cNvPr id="61444" name="Picture 4" descr="\"/>
          <p:cNvPicPr>
            <a:picLocks noChangeAspect="1" noChangeArrowheads="1"/>
          </p:cNvPicPr>
          <p:nvPr/>
        </p:nvPicPr>
        <p:blipFill>
          <a:blip r:embed="rId3" cstate="print"/>
          <a:srcRect/>
          <a:stretch>
            <a:fillRect/>
          </a:stretch>
        </p:blipFill>
        <p:spPr bwMode="auto">
          <a:xfrm>
            <a:off x="334435" y="1125892"/>
            <a:ext cx="5761567" cy="2807857"/>
          </a:xfrm>
          <a:prstGeom prst="rect">
            <a:avLst/>
          </a:prstGeom>
          <a:noFill/>
          <a:ln w="9525">
            <a:noFill/>
            <a:miter lim="800000"/>
            <a:headEnd/>
            <a:tailEnd/>
          </a:ln>
        </p:spPr>
      </p:pic>
    </p:spTree>
    <p:extLst>
      <p:ext uri="{BB962C8B-B14F-4D97-AF65-F5344CB8AC3E}">
        <p14:creationId xmlns:p14="http://schemas.microsoft.com/office/powerpoint/2010/main" xmlns="" val="1986823229"/>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719668" y="476703"/>
            <a:ext cx="11233150" cy="6475106"/>
          </a:xfrm>
          <a:prstGeom prst="rect">
            <a:avLst/>
          </a:prstGeom>
          <a:noFill/>
          <a:ln w="9525">
            <a:noFill/>
            <a:miter lim="800000"/>
            <a:headEnd/>
            <a:tailEnd/>
          </a:ln>
        </p:spPr>
        <p:txBody>
          <a:bodyPr>
            <a:spAutoFit/>
          </a:bodyPr>
          <a:lstStyle/>
          <a:p>
            <a:pPr algn="ctr" eaLnBrk="1" hangingPunct="1">
              <a:spcBef>
                <a:spcPct val="50000"/>
              </a:spcBef>
            </a:pPr>
            <a:r>
              <a:rPr lang="zh-CN" altLang="en-US" sz="3809">
                <a:latin typeface="黑体" pitchFamily="49" charset="-122"/>
                <a:ea typeface="黑体" pitchFamily="49" charset="-122"/>
              </a:rPr>
              <a:t>利益型矛盾的发展逻辑</a:t>
            </a:r>
          </a:p>
          <a:p>
            <a:pPr eaLnBrk="1" hangingPunct="1">
              <a:spcBef>
                <a:spcPct val="50000"/>
              </a:spcBef>
            </a:pPr>
            <a:endParaRPr lang="zh-CN" altLang="en-US" sz="1270">
              <a:latin typeface="黑体" pitchFamily="49" charset="-122"/>
              <a:ea typeface="黑体" pitchFamily="49" charset="-122"/>
            </a:endParaRPr>
          </a:p>
          <a:p>
            <a:pPr eaLnBrk="1" hangingPunct="1">
              <a:lnSpc>
                <a:spcPct val="80000"/>
              </a:lnSpc>
              <a:spcBef>
                <a:spcPct val="50000"/>
              </a:spcBef>
            </a:pPr>
            <a:r>
              <a:rPr lang="zh-CN" altLang="en-US" sz="2751">
                <a:latin typeface="Arial" pitchFamily="34" charset="0"/>
                <a:ea typeface="黑体" pitchFamily="49" charset="-122"/>
              </a:rPr>
              <a:t>（1）间接抗争：个体行动、讨价还价。</a:t>
            </a:r>
            <a:endParaRPr lang="en-US" sz="2751">
              <a:latin typeface="Arial" pitchFamily="34" charset="0"/>
              <a:ea typeface="黑体" pitchFamily="49" charset="-122"/>
            </a:endParaRPr>
          </a:p>
          <a:p>
            <a:pPr eaLnBrk="1" hangingPunct="1">
              <a:lnSpc>
                <a:spcPct val="80000"/>
              </a:lnSpc>
              <a:spcBef>
                <a:spcPct val="50000"/>
              </a:spcBef>
            </a:pPr>
            <a:r>
              <a:rPr lang="zh-CN" altLang="en-US" sz="2751">
                <a:latin typeface="Arial" pitchFamily="34" charset="0"/>
                <a:ea typeface="黑体" pitchFamily="49" charset="-122"/>
              </a:rPr>
              <a:t>（2）直接抗争：个体行动、直面相争。</a:t>
            </a:r>
            <a:endParaRPr lang="en-US" sz="2751">
              <a:latin typeface="Arial" pitchFamily="34" charset="0"/>
              <a:ea typeface="黑体" pitchFamily="49" charset="-122"/>
            </a:endParaRPr>
          </a:p>
          <a:p>
            <a:pPr eaLnBrk="1" hangingPunct="1">
              <a:lnSpc>
                <a:spcPct val="80000"/>
              </a:lnSpc>
              <a:spcBef>
                <a:spcPct val="50000"/>
              </a:spcBef>
            </a:pPr>
            <a:r>
              <a:rPr lang="zh-CN" altLang="en-US" sz="2751">
                <a:latin typeface="Arial" pitchFamily="34" charset="0"/>
                <a:ea typeface="黑体" pitchFamily="49" charset="-122"/>
              </a:rPr>
              <a:t>（3）极度抗争：个体行动、以死相争。</a:t>
            </a:r>
            <a:endParaRPr lang="en-US" sz="2751">
              <a:latin typeface="Arial" pitchFamily="34" charset="0"/>
              <a:ea typeface="黑体" pitchFamily="49" charset="-122"/>
            </a:endParaRPr>
          </a:p>
          <a:p>
            <a:pPr eaLnBrk="1" hangingPunct="1">
              <a:lnSpc>
                <a:spcPct val="80000"/>
              </a:lnSpc>
              <a:spcBef>
                <a:spcPct val="50000"/>
              </a:spcBef>
            </a:pPr>
            <a:r>
              <a:rPr lang="zh-CN" altLang="en-US" sz="2751">
                <a:latin typeface="Arial" pitchFamily="34" charset="0"/>
                <a:ea typeface="黑体" pitchFamily="49" charset="-122"/>
              </a:rPr>
              <a:t>（4）集群性抗争：规模行动、无组织、无明确目标。</a:t>
            </a:r>
            <a:endParaRPr lang="en-US" sz="2751">
              <a:latin typeface="Arial" pitchFamily="34" charset="0"/>
              <a:ea typeface="黑体" pitchFamily="49" charset="-122"/>
            </a:endParaRPr>
          </a:p>
          <a:p>
            <a:pPr eaLnBrk="1" hangingPunct="1">
              <a:lnSpc>
                <a:spcPct val="80000"/>
              </a:lnSpc>
              <a:spcBef>
                <a:spcPct val="50000"/>
              </a:spcBef>
            </a:pPr>
            <a:r>
              <a:rPr lang="zh-CN" altLang="en-US" sz="2751">
                <a:latin typeface="Arial" pitchFamily="34" charset="0"/>
                <a:ea typeface="黑体" pitchFamily="49" charset="-122"/>
              </a:rPr>
              <a:t>（5）经济集体行动：集体、有组织、有经济目标。</a:t>
            </a:r>
            <a:endParaRPr lang="en-US" sz="2751">
              <a:latin typeface="Arial" pitchFamily="34" charset="0"/>
              <a:ea typeface="黑体" pitchFamily="49" charset="-122"/>
            </a:endParaRPr>
          </a:p>
          <a:p>
            <a:pPr eaLnBrk="1" hangingPunct="1">
              <a:lnSpc>
                <a:spcPct val="80000"/>
              </a:lnSpc>
              <a:spcBef>
                <a:spcPct val="50000"/>
              </a:spcBef>
            </a:pPr>
            <a:r>
              <a:rPr lang="zh-CN" altLang="en-US" sz="2751">
                <a:latin typeface="Arial" pitchFamily="34" charset="0"/>
                <a:ea typeface="黑体" pitchFamily="49" charset="-122"/>
              </a:rPr>
              <a:t>（6）生态集体行动：集体、有组织、有环境目标。</a:t>
            </a:r>
          </a:p>
          <a:p>
            <a:pPr eaLnBrk="1" hangingPunct="1">
              <a:lnSpc>
                <a:spcPct val="80000"/>
              </a:lnSpc>
              <a:spcBef>
                <a:spcPct val="50000"/>
              </a:spcBef>
            </a:pPr>
            <a:r>
              <a:rPr lang="zh-CN" altLang="en-US" sz="2751">
                <a:solidFill>
                  <a:srgbClr val="FF0066"/>
                </a:solidFill>
                <a:latin typeface="Arial" pitchFamily="34" charset="0"/>
                <a:ea typeface="黑体" pitchFamily="49" charset="-122"/>
              </a:rPr>
              <a:t>（7）政治集体行动：集体、有组织、有政治目标？</a:t>
            </a:r>
          </a:p>
          <a:p>
            <a:pPr eaLnBrk="1" hangingPunct="1">
              <a:lnSpc>
                <a:spcPct val="80000"/>
              </a:lnSpc>
              <a:spcBef>
                <a:spcPct val="50000"/>
              </a:spcBef>
            </a:pPr>
            <a:r>
              <a:rPr lang="zh-CN" altLang="en-US" sz="2751">
                <a:latin typeface="Arial" pitchFamily="34" charset="0"/>
                <a:ea typeface="黑体" pitchFamily="49" charset="-122"/>
              </a:rPr>
              <a:t>特点</a:t>
            </a:r>
            <a:r>
              <a:rPr lang="en-US" altLang="zh-CN" sz="2751">
                <a:latin typeface="Arial" pitchFamily="34" charset="0"/>
                <a:ea typeface="黑体" pitchFamily="49" charset="-122"/>
              </a:rPr>
              <a:t>1</a:t>
            </a:r>
            <a:r>
              <a:rPr lang="zh-CN" altLang="en-US" sz="2751">
                <a:latin typeface="Arial" pitchFamily="34" charset="0"/>
                <a:ea typeface="黑体" pitchFamily="49" charset="-122"/>
              </a:rPr>
              <a:t>：循序渐近、对抗性渐强。</a:t>
            </a:r>
          </a:p>
          <a:p>
            <a:pPr eaLnBrk="1" hangingPunct="1">
              <a:lnSpc>
                <a:spcPct val="80000"/>
              </a:lnSpc>
              <a:spcBef>
                <a:spcPct val="50000"/>
              </a:spcBef>
            </a:pPr>
            <a:r>
              <a:rPr lang="zh-CN" altLang="en-US" sz="2751">
                <a:latin typeface="Arial" pitchFamily="34" charset="0"/>
                <a:ea typeface="黑体" pitchFamily="49" charset="-122"/>
              </a:rPr>
              <a:t>特点</a:t>
            </a:r>
            <a:r>
              <a:rPr lang="en-US" altLang="zh-CN" sz="2751">
                <a:latin typeface="Arial" pitchFamily="34" charset="0"/>
                <a:ea typeface="黑体" pitchFamily="49" charset="-122"/>
              </a:rPr>
              <a:t>2</a:t>
            </a:r>
            <a:r>
              <a:rPr lang="zh-CN" altLang="en-US" sz="2751">
                <a:latin typeface="Arial" pitchFamily="34" charset="0"/>
                <a:ea typeface="黑体" pitchFamily="49" charset="-122"/>
              </a:rPr>
              <a:t>：个体行为</a:t>
            </a:r>
            <a:r>
              <a:rPr lang="en-US" altLang="zh-CN" sz="2751">
                <a:latin typeface="Arial" pitchFamily="34" charset="0"/>
                <a:ea typeface="黑体" pitchFamily="49" charset="-122"/>
              </a:rPr>
              <a:t>—</a:t>
            </a:r>
            <a:r>
              <a:rPr lang="zh-CN" altLang="en-US" sz="2751">
                <a:latin typeface="Arial" pitchFamily="34" charset="0"/>
                <a:ea typeface="黑体" pitchFamily="49" charset="-122"/>
              </a:rPr>
              <a:t>乌合之众</a:t>
            </a:r>
            <a:r>
              <a:rPr lang="en-US" altLang="zh-CN" sz="2751">
                <a:latin typeface="Arial" pitchFamily="34" charset="0"/>
                <a:ea typeface="黑体" pitchFamily="49" charset="-122"/>
              </a:rPr>
              <a:t>—</a:t>
            </a:r>
            <a:r>
              <a:rPr lang="zh-CN" altLang="en-US" sz="2751">
                <a:latin typeface="Arial" pitchFamily="34" charset="0"/>
                <a:ea typeface="黑体" pitchFamily="49" charset="-122"/>
              </a:rPr>
              <a:t>集体行动</a:t>
            </a:r>
            <a:r>
              <a:rPr lang="en-US" altLang="zh-CN" sz="2751">
                <a:latin typeface="Arial" pitchFamily="34" charset="0"/>
                <a:ea typeface="黑体" pitchFamily="49" charset="-122"/>
              </a:rPr>
              <a:t>—</a:t>
            </a:r>
            <a:r>
              <a:rPr lang="zh-CN" altLang="en-US" sz="2751">
                <a:latin typeface="Arial" pitchFamily="34" charset="0"/>
                <a:ea typeface="黑体" pitchFamily="49" charset="-122"/>
              </a:rPr>
              <a:t>阶层性行动。</a:t>
            </a:r>
          </a:p>
          <a:p>
            <a:pPr eaLnBrk="1" hangingPunct="1">
              <a:lnSpc>
                <a:spcPct val="80000"/>
              </a:lnSpc>
              <a:spcBef>
                <a:spcPct val="50000"/>
              </a:spcBef>
            </a:pPr>
            <a:r>
              <a:rPr lang="zh-CN" altLang="en-US" sz="2751">
                <a:latin typeface="Arial" pitchFamily="34" charset="0"/>
                <a:ea typeface="黑体" pitchFamily="49" charset="-122"/>
              </a:rPr>
              <a:t>特点</a:t>
            </a:r>
            <a:r>
              <a:rPr lang="en-US" altLang="zh-CN" sz="2751">
                <a:latin typeface="Arial" pitchFamily="34" charset="0"/>
                <a:ea typeface="黑体" pitchFamily="49" charset="-122"/>
              </a:rPr>
              <a:t>3</a:t>
            </a:r>
            <a:r>
              <a:rPr lang="zh-CN" altLang="en-US" sz="2751">
                <a:latin typeface="Arial" pitchFamily="34" charset="0"/>
                <a:ea typeface="黑体" pitchFamily="49" charset="-122"/>
              </a:rPr>
              <a:t>：前六种利益抗争累集后可能以第七种形式爆发。</a:t>
            </a:r>
          </a:p>
        </p:txBody>
      </p:sp>
    </p:spTree>
    <p:extLst>
      <p:ext uri="{BB962C8B-B14F-4D97-AF65-F5344CB8AC3E}">
        <p14:creationId xmlns:p14="http://schemas.microsoft.com/office/powerpoint/2010/main" xmlns="" val="933268964"/>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34434" y="189410"/>
            <a:ext cx="10972801" cy="1142825"/>
          </a:xfrm>
        </p:spPr>
        <p:txBody>
          <a:bodyPr/>
          <a:lstStyle/>
          <a:p>
            <a:pPr algn="l"/>
            <a:r>
              <a:rPr lang="zh-CN" altLang="en-US" sz="3809" b="1" dirty="0">
                <a:solidFill>
                  <a:srgbClr val="3333FF"/>
                </a:solidFill>
                <a:latin typeface="宋体" pitchFamily="2" charset="-122"/>
                <a:ea typeface="黑体" pitchFamily="49" charset="-122"/>
              </a:rPr>
              <a:t>（</a:t>
            </a:r>
            <a:r>
              <a:rPr lang="en-US" altLang="zh-CN" sz="3809" b="1" dirty="0">
                <a:solidFill>
                  <a:srgbClr val="3333FF"/>
                </a:solidFill>
                <a:latin typeface="宋体" pitchFamily="2" charset="-122"/>
                <a:ea typeface="黑体" pitchFamily="49" charset="-122"/>
              </a:rPr>
              <a:t>2</a:t>
            </a:r>
            <a:r>
              <a:rPr lang="zh-CN" altLang="en-US" sz="3809" b="1" dirty="0">
                <a:solidFill>
                  <a:srgbClr val="3333FF"/>
                </a:solidFill>
                <a:latin typeface="宋体" pitchFamily="2" charset="-122"/>
                <a:ea typeface="黑体" pitchFamily="49" charset="-122"/>
              </a:rPr>
              <a:t>）以社会合作意识增进人民团结</a:t>
            </a:r>
          </a:p>
        </p:txBody>
      </p:sp>
      <p:sp>
        <p:nvSpPr>
          <p:cNvPr id="63491" name="Rectangle 3"/>
          <p:cNvSpPr>
            <a:spLocks noGrp="1" noChangeArrowheads="1"/>
          </p:cNvSpPr>
          <p:nvPr>
            <p:ph type="body" idx="1"/>
          </p:nvPr>
        </p:nvSpPr>
        <p:spPr>
          <a:xfrm>
            <a:off x="609601" y="1341758"/>
            <a:ext cx="10972801" cy="5255408"/>
          </a:xfrm>
        </p:spPr>
        <p:txBody>
          <a:bodyPr/>
          <a:lstStyle/>
          <a:p>
            <a:pPr>
              <a:lnSpc>
                <a:spcPct val="130000"/>
              </a:lnSpc>
            </a:pPr>
            <a:r>
              <a:rPr lang="zh-CN" altLang="en-US" sz="2963" b="1" dirty="0"/>
              <a:t>十三五规划建议：使全体人民在共建共享发展中有更多获得感，</a:t>
            </a:r>
            <a:r>
              <a:rPr lang="zh-CN" altLang="en-US" sz="2963" b="1" dirty="0">
                <a:solidFill>
                  <a:srgbClr val="3333FF"/>
                </a:solidFill>
              </a:rPr>
              <a:t>增强发展动力，增进人民团结</a:t>
            </a:r>
            <a:r>
              <a:rPr lang="zh-CN" altLang="en-US" sz="2963" b="1" dirty="0"/>
              <a:t>，朝着共同富裕方向稳步前进</a:t>
            </a:r>
          </a:p>
          <a:p>
            <a:pPr>
              <a:lnSpc>
                <a:spcPct val="130000"/>
              </a:lnSpc>
              <a:buFontTx/>
              <a:buNone/>
            </a:pPr>
            <a:r>
              <a:rPr lang="zh-CN" altLang="en-US" sz="2963" b="1" dirty="0"/>
              <a:t>    </a:t>
            </a:r>
            <a:endParaRPr lang="en-US" altLang="zh-CN" sz="2963" b="1" dirty="0"/>
          </a:p>
          <a:p>
            <a:pPr>
              <a:lnSpc>
                <a:spcPct val="130000"/>
              </a:lnSpc>
              <a:buFontTx/>
              <a:buNone/>
            </a:pPr>
            <a:r>
              <a:rPr lang="zh-CN" altLang="en-US" sz="2963" b="1" dirty="0"/>
              <a:t>未来，各社会阶层急需形成以利益让渡为核心的社会合作共识。</a:t>
            </a:r>
          </a:p>
          <a:p>
            <a:pPr>
              <a:lnSpc>
                <a:spcPct val="130000"/>
              </a:lnSpc>
              <a:buFontTx/>
              <a:buNone/>
            </a:pPr>
            <a:r>
              <a:rPr lang="en-US" altLang="zh-CN" sz="2963" b="1" dirty="0">
                <a:latin typeface="宋体" pitchFamily="2" charset="-122"/>
              </a:rPr>
              <a:t>  1. </a:t>
            </a:r>
            <a:r>
              <a:rPr lang="zh-CN" altLang="en-US" sz="2963" b="1" dirty="0">
                <a:latin typeface="宋体" pitchFamily="2" charset="-122"/>
              </a:rPr>
              <a:t>全社会须摒弃“无条件同情弱者”的意识。</a:t>
            </a:r>
          </a:p>
          <a:p>
            <a:pPr>
              <a:lnSpc>
                <a:spcPct val="130000"/>
              </a:lnSpc>
              <a:buFontTx/>
              <a:buNone/>
            </a:pPr>
            <a:r>
              <a:rPr lang="en-US" altLang="zh-CN" sz="2963" b="1" dirty="0">
                <a:latin typeface="宋体" pitchFamily="2" charset="-122"/>
              </a:rPr>
              <a:t>  2. </a:t>
            </a:r>
            <a:r>
              <a:rPr lang="zh-CN" altLang="en-US" sz="2963" b="1" dirty="0">
                <a:latin typeface="宋体" pitchFamily="2" charset="-122"/>
              </a:rPr>
              <a:t>社会底层需要形成完善的利益妥协意识。</a:t>
            </a:r>
          </a:p>
          <a:p>
            <a:pPr>
              <a:lnSpc>
                <a:spcPct val="130000"/>
              </a:lnSpc>
              <a:buFontTx/>
              <a:buNone/>
            </a:pPr>
            <a:r>
              <a:rPr lang="en-US" altLang="zh-CN" sz="2963" b="1" dirty="0">
                <a:latin typeface="宋体" pitchFamily="2" charset="-122"/>
              </a:rPr>
              <a:t>  3. </a:t>
            </a:r>
            <a:r>
              <a:rPr lang="zh-CN" altLang="en-US" sz="2963" b="1" dirty="0">
                <a:latin typeface="宋体" pitchFamily="2" charset="-122"/>
              </a:rPr>
              <a:t>社会上层需要自愿参与各项民生事业改革。</a:t>
            </a:r>
            <a:endParaRPr lang="zh-CN" altLang="en-US" sz="2963" dirty="0"/>
          </a:p>
        </p:txBody>
      </p:sp>
    </p:spTree>
    <p:extLst>
      <p:ext uri="{BB962C8B-B14F-4D97-AF65-F5344CB8AC3E}">
        <p14:creationId xmlns:p14="http://schemas.microsoft.com/office/powerpoint/2010/main" xmlns="" val="85563818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0800000" flipH="1">
            <a:off x="1991544" y="1700809"/>
            <a:ext cx="1080120" cy="672076"/>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3" name="直角三角形 2"/>
          <p:cNvSpPr/>
          <p:nvPr/>
        </p:nvSpPr>
        <p:spPr>
          <a:xfrm rot="16200000">
            <a:off x="9366049" y="2247184"/>
            <a:ext cx="722084" cy="925477"/>
          </a:xfrm>
          <a:prstGeom prst="rtTriangle">
            <a:avLst/>
          </a:prstGeom>
          <a:solidFill>
            <a:srgbClr val="CB0828"/>
          </a:solidFill>
          <a:ln>
            <a:noFill/>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4" name="矩形 3"/>
          <p:cNvSpPr/>
          <p:nvPr/>
        </p:nvSpPr>
        <p:spPr>
          <a:xfrm>
            <a:off x="2063556" y="1796822"/>
            <a:ext cx="8064895" cy="1200131"/>
          </a:xfrm>
          <a:prstGeom prst="rect">
            <a:avLst/>
          </a:prstGeom>
          <a:solidFill>
            <a:schemeClr val="bg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b="1" dirty="0">
              <a:latin typeface="楷体" panose="02010609060101010101" pitchFamily="49" charset="-122"/>
              <a:ea typeface="楷体" panose="02010609060101010101" pitchFamily="49" charset="-122"/>
            </a:endParaRPr>
          </a:p>
        </p:txBody>
      </p:sp>
      <p:sp>
        <p:nvSpPr>
          <p:cNvPr id="5" name="文本框 11"/>
          <p:cNvSpPr txBox="1"/>
          <p:nvPr/>
        </p:nvSpPr>
        <p:spPr>
          <a:xfrm>
            <a:off x="2063552" y="1796819"/>
            <a:ext cx="8064896" cy="1243010"/>
          </a:xfrm>
          <a:prstGeom prst="rect">
            <a:avLst/>
          </a:prstGeom>
          <a:noFill/>
        </p:spPr>
        <p:txBody>
          <a:bodyPr wrap="square" lIns="98466" tIns="49233" rIns="98466" bIns="49233" rtlCol="0">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stStyle>
          <a:p>
            <a:r>
              <a:rPr lang="zh-CN" altLang="en-US" sz="2000" b="1" dirty="0">
                <a:latin typeface="楷体" panose="02010609060101010101" pitchFamily="49" charset="-122"/>
                <a:ea typeface="楷体" panose="02010609060101010101" pitchFamily="49" charset="-122"/>
              </a:rPr>
              <a:t>社会治理是社会建设的重大任务，是国家治理的重要内容，必须认识新时代社会治理规律，创新社会治理思路、体制机制、方法手段，提高社会管理能力，，建设平安中国，维护社会和谐稳定</a:t>
            </a:r>
            <a:r>
              <a:rPr lang="zh-CN" altLang="zh-CN" sz="2000" b="1" dirty="0">
                <a:latin typeface="楷体" panose="02010609060101010101" pitchFamily="49" charset="-122"/>
                <a:ea typeface="楷体" panose="02010609060101010101" pitchFamily="49" charset="-122"/>
              </a:rPr>
              <a:t>。</a:t>
            </a:r>
          </a:p>
        </p:txBody>
      </p:sp>
      <p:sp>
        <p:nvSpPr>
          <p:cNvPr id="6" name="矩形 5"/>
          <p:cNvSpPr/>
          <p:nvPr/>
        </p:nvSpPr>
        <p:spPr>
          <a:xfrm>
            <a:off x="4040024" y="1004684"/>
            <a:ext cx="4199950" cy="499537"/>
          </a:xfrm>
          <a:prstGeom prst="rect">
            <a:avLst/>
          </a:prstGeom>
        </p:spPr>
        <p:txBody>
          <a:bodyPr wrap="none" lIns="98466" tIns="49233" rIns="98466" bIns="49233">
            <a:spAutoFit/>
          </a:bodyPr>
          <a:lstStyle/>
          <a:p>
            <a:r>
              <a:rPr lang="zh-CN" altLang="en-US" sz="2600" b="1" dirty="0">
                <a:solidFill>
                  <a:srgbClr val="0000FF"/>
                </a:solidFill>
                <a:latin typeface="微软雅黑" panose="020B0503020204020204" pitchFamily="34" charset="-122"/>
                <a:ea typeface="微软雅黑" panose="020B0503020204020204" pitchFamily="34" charset="-122"/>
              </a:rPr>
              <a:t>（二）加强和创新社会治理</a:t>
            </a:r>
            <a:endParaRPr lang="en-US" altLang="zh-CN" sz="2600" b="1" dirty="0">
              <a:solidFill>
                <a:srgbClr val="0000FF"/>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BEBA8EAE-BF5A-486C-A8C5-ECC9F3942E4B}">
                <a14:imgProps xmlns:a14="http://schemas.microsoft.com/office/drawing/2010/main" xmlns="">
                  <a14:imgLayer r:embed="rId3">
                    <a14:imgEffect>
                      <a14:colorTemperature colorTemp="6483"/>
                    </a14:imgEffect>
                    <a14:imgEffect>
                      <a14:saturation sat="109000"/>
                    </a14:imgEffect>
                  </a14:imgLayer>
                </a14:imgProps>
              </a:ext>
              <a:ext uri="{28A0092B-C50C-407E-A947-70E740481C1C}">
                <a14:useLocalDpi xmlns:a14="http://schemas.microsoft.com/office/drawing/2010/main" xmlns="" val="0"/>
              </a:ext>
            </a:extLst>
          </a:blip>
          <a:stretch>
            <a:fillRect/>
          </a:stretch>
        </p:blipFill>
        <p:spPr>
          <a:xfrm>
            <a:off x="1524000" y="6128793"/>
            <a:ext cx="9144001" cy="729208"/>
          </a:xfrm>
          <a:prstGeom prst="rect">
            <a:avLst/>
          </a:prstGeom>
        </p:spPr>
      </p:pic>
      <p:pic>
        <p:nvPicPr>
          <p:cNvPr id="135170" name="Picture 2" descr="https://timgsa.baidu.com/timg?image&amp;quality=80&amp;size=b9999_10000&amp;sec=1524555079489&amp;di=345464bbcc77a7d3ab7e23d3d7dc38bc&amp;imgtype=jpg&amp;src=http%3A%2F%2Fimg3.imgtn.bdimg.com%2Fit%2Fu%3D2587355528%2C1514918333%26fm%3D214%26gp%3D0.jpg"/>
          <p:cNvPicPr>
            <a:picLocks noChangeAspect="1" noChangeArrowheads="1"/>
          </p:cNvPicPr>
          <p:nvPr/>
        </p:nvPicPr>
        <p:blipFill>
          <a:blip r:embed="rId4" cstate="print"/>
          <a:srcRect/>
          <a:stretch>
            <a:fillRect/>
          </a:stretch>
        </p:blipFill>
        <p:spPr bwMode="auto">
          <a:xfrm>
            <a:off x="1524000" y="3212977"/>
            <a:ext cx="9144000" cy="3178747"/>
          </a:xfrm>
          <a:prstGeom prst="rect">
            <a:avLst/>
          </a:prstGeom>
          <a:noFill/>
        </p:spPr>
      </p:pic>
    </p:spTree>
    <p:extLst>
      <p:ext uri="{BB962C8B-B14F-4D97-AF65-F5344CB8AC3E}">
        <p14:creationId xmlns:p14="http://schemas.microsoft.com/office/powerpoint/2010/main" xmlns="" val="39474261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par>
                          <p:cTn id="10" fill="hold">
                            <p:stCondLst>
                              <p:cond delay="3440"/>
                            </p:stCondLst>
                            <p:childTnLst>
                              <p:par>
                                <p:cTn id="11" presetID="37" presetClass="entr" presetSubtype="0" fill="hold" nodeType="afterEffect">
                                  <p:stCondLst>
                                    <p:cond delay="0"/>
                                  </p:stCondLst>
                                  <p:childTnLst>
                                    <p:set>
                                      <p:cBhvr>
                                        <p:cTn id="12" dur="1" fill="hold">
                                          <p:stCondLst>
                                            <p:cond delay="0"/>
                                          </p:stCondLst>
                                        </p:cTn>
                                        <p:tgtEl>
                                          <p:spTgt spid="135170"/>
                                        </p:tgtEl>
                                        <p:attrNameLst>
                                          <p:attrName>style.visibility</p:attrName>
                                        </p:attrNameLst>
                                      </p:cBhvr>
                                      <p:to>
                                        <p:strVal val="visible"/>
                                      </p:to>
                                    </p:set>
                                    <p:animEffect transition="in" filter="fade">
                                      <p:cBhvr>
                                        <p:cTn id="13" dur="1000"/>
                                        <p:tgtEl>
                                          <p:spTgt spid="135170"/>
                                        </p:tgtEl>
                                      </p:cBhvr>
                                    </p:animEffect>
                                    <p:anim calcmode="lin" valueType="num">
                                      <p:cBhvr>
                                        <p:cTn id="14" dur="1000" fill="hold"/>
                                        <p:tgtEl>
                                          <p:spTgt spid="135170"/>
                                        </p:tgtEl>
                                        <p:attrNameLst>
                                          <p:attrName>ppt_x</p:attrName>
                                        </p:attrNameLst>
                                      </p:cBhvr>
                                      <p:tavLst>
                                        <p:tav tm="0">
                                          <p:val>
                                            <p:strVal val="#ppt_x"/>
                                          </p:val>
                                        </p:tav>
                                        <p:tav tm="100000">
                                          <p:val>
                                            <p:strVal val="#ppt_x"/>
                                          </p:val>
                                        </p:tav>
                                      </p:tavLst>
                                    </p:anim>
                                    <p:anim calcmode="lin" valueType="num">
                                      <p:cBhvr>
                                        <p:cTn id="15" dur="900" decel="100000" fill="hold"/>
                                        <p:tgtEl>
                                          <p:spTgt spid="13517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517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WordArt 2"/>
          <p:cNvSpPr>
            <a:spLocks noChangeArrowheads="1" noChangeShapeType="1" noTextEdit="1"/>
          </p:cNvSpPr>
          <p:nvPr/>
        </p:nvSpPr>
        <p:spPr bwMode="auto">
          <a:xfrm>
            <a:off x="2672566" y="2204425"/>
            <a:ext cx="6846871" cy="1511821"/>
          </a:xfrm>
          <a:prstGeom prst="rect">
            <a:avLst/>
          </a:prstGeom>
        </p:spPr>
        <p:txBody>
          <a:bodyPr wrap="none" fromWordArt="1">
            <a:prstTxWarp prst="textDeflate">
              <a:avLst>
                <a:gd name="adj" fmla="val 26227"/>
              </a:avLst>
            </a:prstTxWarp>
          </a:bodyPr>
          <a:lstStyle/>
          <a:p>
            <a:pPr algn="ctr"/>
            <a:r>
              <a:rPr lang="zh-CN" altLang="en-US" sz="3809" b="1" kern="10">
                <a:ln w="9525">
                  <a:solidFill>
                    <a:srgbClr val="000000"/>
                  </a:solidFill>
                  <a:round/>
                  <a:headEnd/>
                  <a:tailEnd/>
                </a:ln>
                <a:solidFill>
                  <a:srgbClr val="CC0000"/>
                </a:solidFill>
                <a:latin typeface="宋体"/>
                <a:ea typeface="宋体"/>
              </a:rPr>
              <a:t>加强和创新社会治理的措施？</a:t>
            </a:r>
          </a:p>
        </p:txBody>
      </p:sp>
      <p:sp>
        <p:nvSpPr>
          <p:cNvPr id="201730" name="Rectangle 3"/>
          <p:cNvSpPr>
            <a:spLocks noGrp="1" noChangeArrowheads="1"/>
          </p:cNvSpPr>
          <p:nvPr>
            <p:ph type="title"/>
          </p:nvPr>
        </p:nvSpPr>
        <p:spPr bwMode="auto">
          <a:xfrm>
            <a:off x="718956" y="526"/>
            <a:ext cx="10974144" cy="1142265"/>
          </a:xfrm>
          <a:noFill/>
          <a:ln>
            <a:miter lim="800000"/>
            <a:headEnd/>
            <a:tailEnd/>
          </a:ln>
        </p:spPr>
        <p:txBody>
          <a:bodyPr vert="horz" wrap="square" lIns="96757" tIns="48378" rIns="96757" bIns="48378" numCol="1" rtlCol="0" anchor="t" anchorCtr="0" compatLnSpc="1">
            <a:prstTxWarp prst="textNoShape">
              <a:avLst/>
            </a:prstTxWarp>
            <a:normAutofit/>
          </a:bodyPr>
          <a:lstStyle/>
          <a:p>
            <a:pPr eaLnBrk="1" hangingPunct="1"/>
            <a:r>
              <a:rPr lang="zh-CN" altLang="en-US"/>
              <a:t>问题四</a:t>
            </a:r>
          </a:p>
        </p:txBody>
      </p:sp>
      <p:pic>
        <p:nvPicPr>
          <p:cNvPr id="201731" name="Picture 13" descr="BS00554_"/>
          <p:cNvPicPr>
            <a:picLocks noChangeAspect="1" noChangeArrowheads="1"/>
          </p:cNvPicPr>
          <p:nvPr/>
        </p:nvPicPr>
        <p:blipFill>
          <a:blip r:embed="rId2" cstate="print"/>
          <a:srcRect/>
          <a:stretch>
            <a:fillRect/>
          </a:stretch>
        </p:blipFill>
        <p:spPr bwMode="auto">
          <a:xfrm>
            <a:off x="4752160" y="4005173"/>
            <a:ext cx="2541539" cy="2087994"/>
          </a:xfrm>
          <a:prstGeom prst="rect">
            <a:avLst/>
          </a:prstGeom>
          <a:noFill/>
          <a:ln w="9525">
            <a:solidFill>
              <a:srgbClr val="00CC00"/>
            </a:solidFill>
            <a:miter lim="800000"/>
            <a:headEnd/>
            <a:tailEnd/>
          </a:ln>
        </p:spPr>
      </p:pic>
    </p:spTree>
    <p:extLst>
      <p:ext uri="{BB962C8B-B14F-4D97-AF65-F5344CB8AC3E}">
        <p14:creationId xmlns:p14="http://schemas.microsoft.com/office/powerpoint/2010/main" xmlns="" val="3570578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grpId="0" nodeType="withEffect">
                                  <p:stCondLst>
                                    <p:cond delay="0"/>
                                  </p:stCondLst>
                                  <p:childTnLst>
                                    <p:set>
                                      <p:cBhvr>
                                        <p:cTn id="6" dur="1" fill="hold">
                                          <p:stCondLst>
                                            <p:cond delay="0"/>
                                          </p:stCondLst>
                                        </p:cTn>
                                        <p:tgtEl>
                                          <p:spTgt spid="87042"/>
                                        </p:tgtEl>
                                        <p:attrNameLst>
                                          <p:attrName>style.visibility</p:attrName>
                                        </p:attrNameLst>
                                      </p:cBhvr>
                                      <p:to>
                                        <p:strVal val="visible"/>
                                      </p:to>
                                    </p:set>
                                    <p:anim calcmode="lin" valueType="num">
                                      <p:cBhvr>
                                        <p:cTn id="7" dur="5000" fill="hold"/>
                                        <p:tgtEl>
                                          <p:spTgt spid="87042"/>
                                        </p:tgtEl>
                                        <p:attrNameLst>
                                          <p:attrName>ppt_w</p:attrName>
                                        </p:attrNameLst>
                                      </p:cBhvr>
                                      <p:tavLst>
                                        <p:tav tm="0" fmla="#ppt_w*sin(2.5*pi*$)">
                                          <p:val>
                                            <p:fltVal val="0"/>
                                          </p:val>
                                        </p:tav>
                                        <p:tav tm="100000">
                                          <p:val>
                                            <p:fltVal val="1"/>
                                          </p:val>
                                        </p:tav>
                                      </p:tavLst>
                                    </p:anim>
                                    <p:anim calcmode="lin" valueType="num">
                                      <p:cBhvr>
                                        <p:cTn id="8" dur="5000" fill="hold"/>
                                        <p:tgtEl>
                                          <p:spTgt spid="870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日期占位符 4"/>
          <p:cNvSpPr txBox="1">
            <a:spLocks noGrp="1"/>
          </p:cNvSpPr>
          <p:nvPr/>
        </p:nvSpPr>
        <p:spPr bwMode="auto">
          <a:xfrm>
            <a:off x="609769" y="6355216"/>
            <a:ext cx="2843904" cy="366197"/>
          </a:xfrm>
          <a:prstGeom prst="rect">
            <a:avLst/>
          </a:prstGeom>
          <a:noFill/>
          <a:ln w="9525">
            <a:noFill/>
            <a:miter lim="800000"/>
            <a:headEnd/>
            <a:tailEnd/>
          </a:ln>
        </p:spPr>
        <p:txBody>
          <a:bodyPr/>
          <a:lstStyle/>
          <a:p>
            <a:fld id="{0E41062C-E04C-4D9B-BC40-9B453ADF49E9}" type="datetime1">
              <a:rPr lang="zh-CN" altLang="en-US" sz="1481"/>
              <a:pPr/>
              <a:t>2020/6/23</a:t>
            </a:fld>
            <a:endParaRPr lang="en-US" altLang="zh-CN" sz="1905"/>
          </a:p>
        </p:txBody>
      </p:sp>
      <p:sp>
        <p:nvSpPr>
          <p:cNvPr id="781335" name="Rectangle 23"/>
          <p:cNvSpPr>
            <a:spLocks noChangeArrowheads="1"/>
          </p:cNvSpPr>
          <p:nvPr/>
        </p:nvSpPr>
        <p:spPr bwMode="auto">
          <a:xfrm>
            <a:off x="396434" y="1220062"/>
            <a:ext cx="11795567" cy="548292"/>
          </a:xfrm>
          <a:prstGeom prst="rect">
            <a:avLst/>
          </a:prstGeom>
          <a:noFill/>
          <a:ln>
            <a:noFill/>
          </a:ln>
          <a:effectLst/>
          <a:extLst/>
        </p:spPr>
        <p:txBody>
          <a:bodyPr>
            <a:spAutoFit/>
          </a:bodyPr>
          <a:lstStyle/>
          <a:p>
            <a:pPr algn="ctr">
              <a:buFont typeface="Arial" pitchFamily="34" charset="0"/>
              <a:buNone/>
              <a:defRPr/>
            </a:pPr>
            <a:r>
              <a:rPr lang="zh-CN" altLang="en-US" sz="2963" dirty="0">
                <a:solidFill>
                  <a:srgbClr val="993300"/>
                </a:solidFill>
                <a:effectLst>
                  <a:outerShdw blurRad="38100" dist="38100" dir="2700000" algn="tl">
                    <a:srgbClr val="C0C0C0"/>
                  </a:outerShdw>
                </a:effectLst>
                <a:latin typeface="黑体" pitchFamily="2" charset="-122"/>
                <a:ea typeface="黑体" pitchFamily="2" charset="-122"/>
              </a:rPr>
              <a:t>（二）加强和创新社会治理的措施：</a:t>
            </a:r>
          </a:p>
        </p:txBody>
      </p:sp>
      <p:sp>
        <p:nvSpPr>
          <p:cNvPr id="12" name="Rectangle 3"/>
          <p:cNvSpPr>
            <a:spLocks noChangeArrowheads="1"/>
          </p:cNvSpPr>
          <p:nvPr/>
        </p:nvSpPr>
        <p:spPr bwMode="auto">
          <a:xfrm>
            <a:off x="2590255" y="2924579"/>
            <a:ext cx="7436482" cy="595612"/>
          </a:xfrm>
          <a:prstGeom prst="rect">
            <a:avLst/>
          </a:prstGeom>
          <a:solidFill>
            <a:srgbClr val="0000FF">
              <a:alpha val="82001"/>
            </a:srgbClr>
          </a:solidFill>
          <a:ln w="9525">
            <a:solidFill>
              <a:schemeClr val="tx2"/>
            </a:solidFill>
            <a:miter lim="800000"/>
            <a:headEnd/>
            <a:tailEnd/>
          </a:ln>
          <a:effectLst/>
          <a:extLst/>
        </p:spPr>
        <p:txBody>
          <a:bodyPr anchor="ctr" anchorCtr="1">
            <a:spAutoFit/>
          </a:bodyPr>
          <a:lstStyle/>
          <a:p>
            <a:pPr algn="ctr" defTabSz="0">
              <a:lnSpc>
                <a:spcPct val="120000"/>
              </a:lnSpc>
              <a:spcBef>
                <a:spcPct val="20000"/>
              </a:spcBef>
              <a:defRPr/>
            </a:pPr>
            <a:r>
              <a:rPr lang="en-US" altLang="zh-CN"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2</a:t>
            </a:r>
            <a:r>
              <a:rPr lang="zh-CN" altLang="en-US"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、改进社会治理方式</a:t>
            </a:r>
          </a:p>
        </p:txBody>
      </p:sp>
      <p:sp>
        <p:nvSpPr>
          <p:cNvPr id="13" name="Rectangle 3"/>
          <p:cNvSpPr>
            <a:spLocks noChangeArrowheads="1"/>
          </p:cNvSpPr>
          <p:nvPr/>
        </p:nvSpPr>
        <p:spPr bwMode="auto">
          <a:xfrm>
            <a:off x="2590255" y="3719268"/>
            <a:ext cx="7436482" cy="548292"/>
          </a:xfrm>
          <a:prstGeom prst="rect">
            <a:avLst/>
          </a:prstGeom>
          <a:solidFill>
            <a:srgbClr val="0000FF">
              <a:alpha val="82001"/>
            </a:srgbClr>
          </a:solidFill>
          <a:ln w="9525">
            <a:solidFill>
              <a:schemeClr val="tx2"/>
            </a:solidFill>
            <a:miter lim="800000"/>
            <a:headEnd/>
            <a:tailEnd/>
          </a:ln>
          <a:effectLst/>
          <a:extLst/>
        </p:spPr>
        <p:txBody>
          <a:bodyPr anchor="ctr" anchorCtr="1">
            <a:spAutoFit/>
          </a:bodyPr>
          <a:lstStyle/>
          <a:p>
            <a:pPr algn="ctr">
              <a:buFont typeface="Arial" pitchFamily="34" charset="0"/>
              <a:buNone/>
              <a:defRPr/>
            </a:pPr>
            <a:r>
              <a:rPr lang="en-US" altLang="zh-CN"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3</a:t>
            </a:r>
            <a:r>
              <a:rPr lang="zh-CN" altLang="en-US"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、加强预防和化解社会矛盾机制建设</a:t>
            </a:r>
          </a:p>
        </p:txBody>
      </p:sp>
      <p:sp>
        <p:nvSpPr>
          <p:cNvPr id="14" name="Rectangle 3"/>
          <p:cNvSpPr>
            <a:spLocks noChangeArrowheads="1"/>
          </p:cNvSpPr>
          <p:nvPr/>
        </p:nvSpPr>
        <p:spPr bwMode="auto">
          <a:xfrm>
            <a:off x="2618812" y="4641480"/>
            <a:ext cx="7436481" cy="548292"/>
          </a:xfrm>
          <a:prstGeom prst="rect">
            <a:avLst/>
          </a:prstGeom>
          <a:solidFill>
            <a:srgbClr val="0000FF">
              <a:alpha val="82001"/>
            </a:srgbClr>
          </a:solidFill>
          <a:ln w="9525">
            <a:solidFill>
              <a:schemeClr val="tx2"/>
            </a:solidFill>
            <a:miter lim="800000"/>
            <a:headEnd/>
            <a:tailEnd/>
          </a:ln>
          <a:effectLst/>
          <a:extLst/>
        </p:spPr>
        <p:txBody>
          <a:bodyPr anchor="ctr" anchorCtr="1">
            <a:spAutoFit/>
          </a:bodyPr>
          <a:lstStyle/>
          <a:p>
            <a:pPr algn="ctr">
              <a:buFont typeface="Arial" pitchFamily="34" charset="0"/>
              <a:buNone/>
              <a:defRPr/>
            </a:pPr>
            <a:r>
              <a:rPr lang="en-US" altLang="zh-CN"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4</a:t>
            </a:r>
            <a:r>
              <a:rPr lang="zh-CN" altLang="en-US"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、加强社会心理服务体系建设</a:t>
            </a:r>
          </a:p>
        </p:txBody>
      </p:sp>
      <p:sp>
        <p:nvSpPr>
          <p:cNvPr id="15" name="Rectangle 3"/>
          <p:cNvSpPr>
            <a:spLocks noChangeArrowheads="1"/>
          </p:cNvSpPr>
          <p:nvPr/>
        </p:nvSpPr>
        <p:spPr bwMode="auto">
          <a:xfrm>
            <a:off x="2590255" y="2017486"/>
            <a:ext cx="7436482" cy="595612"/>
          </a:xfrm>
          <a:prstGeom prst="rect">
            <a:avLst/>
          </a:prstGeom>
          <a:solidFill>
            <a:srgbClr val="0000FF">
              <a:alpha val="82001"/>
            </a:srgbClr>
          </a:solidFill>
          <a:ln w="9525">
            <a:solidFill>
              <a:schemeClr val="tx2"/>
            </a:solidFill>
            <a:miter lim="800000"/>
            <a:headEnd/>
            <a:tailEnd/>
          </a:ln>
          <a:effectLst/>
          <a:extLst/>
        </p:spPr>
        <p:txBody>
          <a:bodyPr anchor="ctr" anchorCtr="1">
            <a:spAutoFit/>
          </a:bodyPr>
          <a:lstStyle/>
          <a:p>
            <a:pPr algn="ctr" defTabSz="0">
              <a:lnSpc>
                <a:spcPct val="120000"/>
              </a:lnSpc>
              <a:spcBef>
                <a:spcPct val="20000"/>
              </a:spcBef>
              <a:defRPr/>
            </a:pPr>
            <a:r>
              <a:rPr lang="en-US" altLang="zh-CN"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1</a:t>
            </a:r>
            <a:r>
              <a:rPr lang="zh-CN" altLang="en-US" sz="2963" dirty="0">
                <a:solidFill>
                  <a:schemeClr val="bg1"/>
                </a:solidFill>
                <a:effectLst>
                  <a:outerShdw blurRad="38100" dist="38100" dir="2700000" algn="tl">
                    <a:srgbClr val="000000">
                      <a:alpha val="43137"/>
                    </a:srgbClr>
                  </a:outerShdw>
                </a:effectLst>
                <a:latin typeface="Calibri" pitchFamily="34" charset="0"/>
                <a:ea typeface="黑体" pitchFamily="2" charset="-122"/>
                <a:sym typeface="Calibri" pitchFamily="34" charset="0"/>
              </a:rPr>
              <a:t>、创新社会治理体制</a:t>
            </a:r>
          </a:p>
        </p:txBody>
      </p:sp>
      <p:sp>
        <p:nvSpPr>
          <p:cNvPr id="2" name="Rectangle 3"/>
          <p:cNvSpPr>
            <a:spLocks noChangeArrowheads="1"/>
          </p:cNvSpPr>
          <p:nvPr/>
        </p:nvSpPr>
        <p:spPr bwMode="auto">
          <a:xfrm>
            <a:off x="2618812" y="5397390"/>
            <a:ext cx="7436481" cy="548292"/>
          </a:xfrm>
          <a:prstGeom prst="rect">
            <a:avLst/>
          </a:prstGeom>
          <a:solidFill>
            <a:srgbClr val="0000FF">
              <a:alpha val="82001"/>
            </a:srgbClr>
          </a:solidFill>
          <a:ln w="9525">
            <a:solidFill>
              <a:schemeClr val="tx2"/>
            </a:solidFill>
            <a:miter lim="800000"/>
            <a:headEnd/>
            <a:tailEnd/>
          </a:ln>
          <a:effectLst/>
          <a:extLst/>
        </p:spPr>
        <p:txBody>
          <a:bodyPr anchor="ctr" anchorCtr="1">
            <a:spAutoFit/>
          </a:bodyPr>
          <a:lstStyle/>
          <a:p>
            <a:pPr algn="ctr">
              <a:buFont typeface="Arial" pitchFamily="34" charset="0"/>
              <a:buNone/>
              <a:defRPr/>
            </a:pPr>
            <a:r>
              <a:rPr lang="en-US" altLang="zh-CN" sz="2963" dirty="0">
                <a:solidFill>
                  <a:schemeClr val="bg1"/>
                </a:solidFill>
                <a:effectLst>
                  <a:outerShdw blurRad="38100" dist="38100" dir="2700000" algn="tl">
                    <a:srgbClr val="000000"/>
                  </a:outerShdw>
                </a:effectLst>
                <a:latin typeface="Calibri" pitchFamily="34" charset="0"/>
                <a:ea typeface="黑体" pitchFamily="2" charset="-122"/>
                <a:sym typeface="Calibri" pitchFamily="34" charset="0"/>
              </a:rPr>
              <a:t>5</a:t>
            </a:r>
            <a:r>
              <a:rPr lang="zh-CN" altLang="en-US" sz="2963" dirty="0">
                <a:solidFill>
                  <a:schemeClr val="bg1"/>
                </a:solidFill>
                <a:effectLst>
                  <a:outerShdw blurRad="38100" dist="38100" dir="2700000" algn="tl">
                    <a:srgbClr val="000000"/>
                  </a:outerShdw>
                </a:effectLst>
                <a:latin typeface="Calibri" pitchFamily="34" charset="0"/>
                <a:ea typeface="黑体" pitchFamily="2" charset="-122"/>
                <a:sym typeface="Calibri" pitchFamily="34" charset="0"/>
              </a:rPr>
              <a:t>、加强社区治理体系建设</a:t>
            </a:r>
          </a:p>
        </p:txBody>
      </p:sp>
    </p:spTree>
    <p:extLst>
      <p:ext uri="{BB962C8B-B14F-4D97-AF65-F5344CB8AC3E}">
        <p14:creationId xmlns:p14="http://schemas.microsoft.com/office/powerpoint/2010/main" xmlns="" val="3694153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 y="525"/>
            <a:ext cx="5932722" cy="707177"/>
          </a:xfrm>
        </p:spPr>
        <p:style>
          <a:lnRef idx="2">
            <a:schemeClr val="accent5">
              <a:shade val="50000"/>
            </a:schemeClr>
          </a:lnRef>
          <a:fillRef idx="1">
            <a:schemeClr val="accent5"/>
          </a:fillRef>
          <a:effectRef idx="0">
            <a:schemeClr val="accent5"/>
          </a:effectRef>
          <a:fontRef idx="minor">
            <a:schemeClr val="lt1"/>
          </a:fontRef>
        </p:style>
        <p:txBody>
          <a:bodyPr/>
          <a:lstStyle/>
          <a:p>
            <a:pPr>
              <a:defRPr/>
            </a:pPr>
            <a:r>
              <a:rPr lang="en-US" altLang="zh-CN" noProof="1">
                <a:ln w="22225">
                  <a:solidFill>
                    <a:schemeClr val="accent2"/>
                  </a:solidFill>
                  <a:prstDash val="solid"/>
                </a:ln>
                <a:solidFill>
                  <a:srgbClr val="C00000"/>
                </a:solidFill>
                <a:latin typeface="黑体" panose="02010609060101010101" pitchFamily="49" charset="-122"/>
                <a:ea typeface="黑体" panose="02010609060101010101" pitchFamily="49" charset="-122"/>
              </a:rPr>
              <a:t>“</a:t>
            </a:r>
            <a:r>
              <a:rPr lang="zh-CN" altLang="en-US" noProof="1">
                <a:ln w="22225">
                  <a:solidFill>
                    <a:schemeClr val="accent2"/>
                  </a:solidFill>
                  <a:prstDash val="solid"/>
                </a:ln>
                <a:solidFill>
                  <a:srgbClr val="C00000"/>
                </a:solidFill>
                <a:latin typeface="黑体" panose="02010609060101010101" pitchFamily="49" charset="-122"/>
                <a:ea typeface="黑体" panose="02010609060101010101" pitchFamily="49" charset="-122"/>
              </a:rPr>
              <a:t>民生问题</a:t>
            </a:r>
            <a:r>
              <a:rPr lang="en-US" altLang="zh-CN" noProof="1">
                <a:ln w="22225">
                  <a:solidFill>
                    <a:schemeClr val="accent2"/>
                  </a:solidFill>
                  <a:prstDash val="solid"/>
                </a:ln>
                <a:solidFill>
                  <a:srgbClr val="C00000"/>
                </a:solidFill>
                <a:latin typeface="黑体" panose="02010609060101010101" pitchFamily="49" charset="-122"/>
                <a:ea typeface="黑体" panose="02010609060101010101" pitchFamily="49" charset="-122"/>
              </a:rPr>
              <a:t>”</a:t>
            </a:r>
          </a:p>
        </p:txBody>
      </p:sp>
      <p:pic>
        <p:nvPicPr>
          <p:cNvPr id="40962" name="Picture 6" descr="W020100714588248374778"/>
          <p:cNvPicPr>
            <a:picLocks noChangeAspect="1" noChangeArrowheads="1"/>
          </p:cNvPicPr>
          <p:nvPr/>
        </p:nvPicPr>
        <p:blipFill>
          <a:blip r:embed="rId2" cstate="print"/>
          <a:srcRect/>
          <a:stretch>
            <a:fillRect/>
          </a:stretch>
        </p:blipFill>
        <p:spPr bwMode="auto">
          <a:xfrm>
            <a:off x="1" y="707723"/>
            <a:ext cx="5944818" cy="3228579"/>
          </a:xfrm>
          <a:prstGeom prst="rect">
            <a:avLst/>
          </a:prstGeom>
          <a:noFill/>
          <a:ln w="9525">
            <a:noFill/>
            <a:miter lim="800000"/>
            <a:headEnd/>
            <a:tailEnd/>
          </a:ln>
        </p:spPr>
      </p:pic>
      <p:sp>
        <p:nvSpPr>
          <p:cNvPr id="8" name="Rectangle 2"/>
          <p:cNvSpPr txBox="1">
            <a:spLocks noChangeArrowheads="1"/>
          </p:cNvSpPr>
          <p:nvPr/>
        </p:nvSpPr>
        <p:spPr>
          <a:xfrm>
            <a:off x="1" y="783313"/>
            <a:ext cx="4686646" cy="680320"/>
          </a:xfrm>
          <a:prstGeom prst="rect">
            <a:avLst/>
          </a:prstGeom>
          <a:solidFill>
            <a:schemeClr val="bg1"/>
          </a:solidFill>
        </p:spPr>
        <p:txBody>
          <a:bodyPr/>
          <a:lstStyle/>
          <a:p>
            <a:pPr algn="ctr" defTabSz="967527" eaLnBrk="0" hangingPunct="0">
              <a:defRPr/>
            </a:pPr>
            <a:r>
              <a:rPr lang="zh-CN" altLang="en-US" sz="3386">
                <a:solidFill>
                  <a:srgbClr val="CC0000"/>
                </a:solidFill>
                <a:latin typeface="+mj-lt"/>
                <a:ea typeface="+mj-ea"/>
                <a:cs typeface="+mj-cs"/>
                <a:sym typeface="Calibri" pitchFamily="34" charset="0"/>
              </a:rPr>
              <a:t>入学难、入学贵问题</a:t>
            </a:r>
          </a:p>
        </p:txBody>
      </p:sp>
      <p:pic>
        <p:nvPicPr>
          <p:cNvPr id="40964" name="Picture 2" descr="W020071229336131872415">
            <a:hlinkClick r:id="rId3"/>
          </p:cNvPr>
          <p:cNvPicPr>
            <a:picLocks noChangeAspect="1" noChangeArrowheads="1"/>
          </p:cNvPicPr>
          <p:nvPr/>
        </p:nvPicPr>
        <p:blipFill>
          <a:blip r:embed="rId4" cstate="print"/>
          <a:srcRect/>
          <a:stretch>
            <a:fillRect/>
          </a:stretch>
        </p:blipFill>
        <p:spPr bwMode="auto">
          <a:xfrm>
            <a:off x="1" y="3764962"/>
            <a:ext cx="5944818" cy="3092514"/>
          </a:xfrm>
          <a:prstGeom prst="rect">
            <a:avLst/>
          </a:prstGeom>
          <a:solidFill>
            <a:schemeClr val="bg1"/>
          </a:solidFill>
          <a:ln w="9525">
            <a:noFill/>
            <a:miter lim="800000"/>
            <a:headEnd/>
            <a:tailEnd/>
          </a:ln>
        </p:spPr>
      </p:pic>
      <p:sp>
        <p:nvSpPr>
          <p:cNvPr id="40965" name="Text Box 4"/>
          <p:cNvSpPr txBox="1">
            <a:spLocks noChangeArrowheads="1"/>
          </p:cNvSpPr>
          <p:nvPr/>
        </p:nvSpPr>
        <p:spPr bwMode="auto">
          <a:xfrm>
            <a:off x="0" y="6239309"/>
            <a:ext cx="4308692" cy="613373"/>
          </a:xfrm>
          <a:prstGeom prst="rect">
            <a:avLst/>
          </a:prstGeom>
          <a:solidFill>
            <a:schemeClr val="bg1"/>
          </a:solidFill>
          <a:ln w="9525">
            <a:noFill/>
            <a:miter lim="800000"/>
            <a:headEnd/>
            <a:tailEnd/>
          </a:ln>
        </p:spPr>
        <p:txBody>
          <a:bodyPr>
            <a:spAutoFit/>
          </a:bodyPr>
          <a:lstStyle/>
          <a:p>
            <a:pPr>
              <a:spcBef>
                <a:spcPct val="50000"/>
              </a:spcBef>
            </a:pPr>
            <a:r>
              <a:rPr lang="zh-CN" altLang="en-US" sz="3386" b="1">
                <a:solidFill>
                  <a:srgbClr val="CC0000"/>
                </a:solidFill>
                <a:ea typeface="黑体" pitchFamily="2" charset="-122"/>
              </a:rPr>
              <a:t>看病难、看病贵问题</a:t>
            </a:r>
          </a:p>
        </p:txBody>
      </p:sp>
      <p:pic>
        <p:nvPicPr>
          <p:cNvPr id="40966" name="Picture 5" descr="10357843_854994"/>
          <p:cNvPicPr>
            <a:picLocks noChangeAspect="1" noChangeArrowheads="1"/>
          </p:cNvPicPr>
          <p:nvPr/>
        </p:nvPicPr>
        <p:blipFill>
          <a:blip r:embed="rId5" cstate="print"/>
          <a:srcRect/>
          <a:stretch>
            <a:fillRect/>
          </a:stretch>
        </p:blipFill>
        <p:spPr bwMode="auto">
          <a:xfrm>
            <a:off x="6020410" y="3455878"/>
            <a:ext cx="6171591" cy="3525903"/>
          </a:xfrm>
          <a:prstGeom prst="rect">
            <a:avLst/>
          </a:prstGeom>
          <a:noFill/>
          <a:ln w="9525">
            <a:noFill/>
            <a:miter lim="800000"/>
            <a:headEnd/>
            <a:tailEnd/>
          </a:ln>
        </p:spPr>
      </p:pic>
      <p:sp>
        <p:nvSpPr>
          <p:cNvPr id="13" name="Rectangle 2"/>
          <p:cNvSpPr txBox="1">
            <a:spLocks noChangeArrowheads="1"/>
          </p:cNvSpPr>
          <p:nvPr/>
        </p:nvSpPr>
        <p:spPr>
          <a:xfrm>
            <a:off x="9092768" y="3504591"/>
            <a:ext cx="3099233" cy="604729"/>
          </a:xfrm>
          <a:prstGeom prst="rect">
            <a:avLst/>
          </a:prstGeom>
          <a:solidFill>
            <a:schemeClr val="bg1"/>
          </a:solidFill>
        </p:spPr>
        <p:txBody>
          <a:bodyPr/>
          <a:lstStyle/>
          <a:p>
            <a:pPr algn="ctr" defTabSz="967527" eaLnBrk="0" hangingPunct="0">
              <a:defRPr/>
            </a:pPr>
            <a:r>
              <a:rPr lang="zh-CN" altLang="en-US" sz="3386">
                <a:solidFill>
                  <a:srgbClr val="CC0000"/>
                </a:solidFill>
                <a:latin typeface="+mj-lt"/>
                <a:ea typeface="+mj-ea"/>
                <a:cs typeface="+mj-cs"/>
                <a:sym typeface="Calibri" pitchFamily="34" charset="0"/>
              </a:rPr>
              <a:t>就业难问题</a:t>
            </a:r>
          </a:p>
        </p:txBody>
      </p:sp>
      <p:pic>
        <p:nvPicPr>
          <p:cNvPr id="40968" name="Picture 4" descr="10193326_190792"/>
          <p:cNvPicPr>
            <a:picLocks noChangeAspect="1" noChangeArrowheads="1"/>
          </p:cNvPicPr>
          <p:nvPr/>
        </p:nvPicPr>
        <p:blipFill>
          <a:blip r:embed="rId6" cstate="print"/>
          <a:srcRect/>
          <a:stretch>
            <a:fillRect/>
          </a:stretch>
        </p:blipFill>
        <p:spPr bwMode="auto">
          <a:xfrm>
            <a:off x="6020410" y="525"/>
            <a:ext cx="6171591" cy="3352884"/>
          </a:xfrm>
          <a:prstGeom prst="rect">
            <a:avLst/>
          </a:prstGeom>
          <a:noFill/>
          <a:ln w="9525">
            <a:noFill/>
            <a:miter lim="800000"/>
            <a:headEnd/>
            <a:tailEnd/>
          </a:ln>
        </p:spPr>
      </p:pic>
      <p:sp>
        <p:nvSpPr>
          <p:cNvPr id="15" name="Rectangle 2"/>
          <p:cNvSpPr txBox="1">
            <a:spLocks noChangeArrowheads="1"/>
          </p:cNvSpPr>
          <p:nvPr/>
        </p:nvSpPr>
        <p:spPr>
          <a:xfrm>
            <a:off x="8034492" y="2748681"/>
            <a:ext cx="4157508" cy="604729"/>
          </a:xfrm>
          <a:prstGeom prst="rect">
            <a:avLst/>
          </a:prstGeom>
          <a:solidFill>
            <a:schemeClr val="bg1"/>
          </a:solidFill>
        </p:spPr>
        <p:txBody>
          <a:bodyPr/>
          <a:lstStyle/>
          <a:p>
            <a:pPr algn="ctr" defTabSz="967527" eaLnBrk="0" hangingPunct="0">
              <a:defRPr/>
            </a:pPr>
            <a:r>
              <a:rPr lang="zh-CN" altLang="en-US" sz="3386">
                <a:solidFill>
                  <a:srgbClr val="CC0000"/>
                </a:solidFill>
                <a:latin typeface="+mj-lt"/>
                <a:ea typeface="+mj-ea"/>
                <a:cs typeface="+mj-cs"/>
                <a:sym typeface="Calibri" pitchFamily="34" charset="0"/>
              </a:rPr>
              <a:t>养老和社会保障问题</a:t>
            </a:r>
          </a:p>
        </p:txBody>
      </p:sp>
    </p:spTree>
    <p:extLst>
      <p:ext uri="{BB962C8B-B14F-4D97-AF65-F5344CB8AC3E}">
        <p14:creationId xmlns:p14="http://schemas.microsoft.com/office/powerpoint/2010/main" xmlns="" val="8353841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87844" y="800100"/>
            <a:ext cx="6482918" cy="5757189"/>
          </a:xfrm>
          <a:prstGeom prst="roundRect">
            <a:avLst>
              <a:gd name="adj" fmla="val 7465"/>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8466" tIns="49233" rIns="98466" bIns="49233"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5301209"/>
            <a:ext cx="6754044" cy="1488167"/>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6021288"/>
            <a:ext cx="12192000" cy="827696"/>
          </a:xfrm>
          <a:prstGeom prst="rect">
            <a:avLst/>
          </a:prstGeom>
        </p:spPr>
      </p:pic>
      <p:sp>
        <p:nvSpPr>
          <p:cNvPr id="5" name="TextBox 9">
            <a:hlinkClick r:id="" action="ppaction://hlinkshowjump?jump=nextslide"/>
          </p:cNvPr>
          <p:cNvSpPr txBox="1"/>
          <p:nvPr/>
        </p:nvSpPr>
        <p:spPr>
          <a:xfrm>
            <a:off x="6870762" y="990019"/>
            <a:ext cx="4762500"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1.</a:t>
            </a:r>
            <a:r>
              <a:rPr lang="zh-CN" altLang="en-US" sz="3000" dirty="0">
                <a:solidFill>
                  <a:schemeClr val="bg1"/>
                </a:solidFill>
              </a:rPr>
              <a:t>创新社会治理体制</a:t>
            </a:r>
          </a:p>
        </p:txBody>
      </p:sp>
      <p:sp>
        <p:nvSpPr>
          <p:cNvPr id="6" name="矩形 5"/>
          <p:cNvSpPr/>
          <p:nvPr/>
        </p:nvSpPr>
        <p:spPr>
          <a:xfrm>
            <a:off x="305864" y="990019"/>
            <a:ext cx="6482918" cy="5105606"/>
          </a:xfrm>
          <a:prstGeom prst="rect">
            <a:avLst/>
          </a:prstGeom>
        </p:spPr>
        <p:txBody>
          <a:bodyPr wrap="square" lIns="98466" tIns="49233" rIns="98466" bIns="49233">
            <a:spAutoFit/>
          </a:bodyPr>
          <a:lstStyle/>
          <a:p>
            <a:pPr algn="just">
              <a:lnSpc>
                <a:spcPct val="150000"/>
              </a:lnSpc>
              <a:buFont typeface="Wingdings" panose="05000000000000000000" pitchFamily="2" charset="2"/>
              <a:buChar char="l"/>
            </a:pPr>
            <a:r>
              <a:rPr lang="zh-CN" altLang="zh-CN" sz="2000" b="1" dirty="0">
                <a:latin typeface="楷体" panose="02010609060101010101" pitchFamily="49" charset="-122"/>
                <a:ea typeface="楷体" panose="02010609060101010101" pitchFamily="49" charset="-122"/>
              </a:rPr>
              <a:t>坚持完善</a:t>
            </a:r>
            <a:r>
              <a:rPr lang="zh-CN" altLang="zh-CN" sz="2000" b="1" dirty="0">
                <a:solidFill>
                  <a:srgbClr val="FF0000"/>
                </a:solidFill>
                <a:latin typeface="楷体" panose="02010609060101010101" pitchFamily="49" charset="-122"/>
                <a:ea typeface="楷体" panose="02010609060101010101" pitchFamily="49" charset="-122"/>
              </a:rPr>
              <a:t>党委领导、政府负责、社会协同、公众参与、法治保障</a:t>
            </a:r>
            <a:r>
              <a:rPr lang="zh-CN" altLang="zh-CN" sz="2000" b="1" dirty="0">
                <a:latin typeface="楷体" panose="02010609060101010101" pitchFamily="49" charset="-122"/>
                <a:ea typeface="楷体" panose="02010609060101010101" pitchFamily="49" charset="-122"/>
              </a:rPr>
              <a:t>的社会治理体制，</a:t>
            </a:r>
            <a:r>
              <a:rPr lang="en-US" altLang="zh-CN" sz="2000" b="1" dirty="0">
                <a:latin typeface="楷体" panose="02010609060101010101" pitchFamily="49" charset="-122"/>
                <a:ea typeface="楷体" panose="02010609060101010101" pitchFamily="49" charset="-122"/>
              </a:rPr>
              <a:t> </a:t>
            </a:r>
            <a:r>
              <a:rPr lang="zh-CN" altLang="zh-CN" sz="2000" b="1" dirty="0">
                <a:latin typeface="楷体" panose="02010609060101010101" pitchFamily="49" charset="-122"/>
                <a:ea typeface="楷体" panose="02010609060101010101" pitchFamily="49" charset="-122"/>
              </a:rPr>
              <a:t>提高社会治理</a:t>
            </a:r>
            <a:r>
              <a:rPr lang="zh-CN" altLang="zh-CN" sz="2000" b="1" dirty="0">
                <a:solidFill>
                  <a:srgbClr val="0070C0"/>
                </a:solidFill>
                <a:latin typeface="楷体" panose="02010609060101010101" pitchFamily="49" charset="-122"/>
                <a:ea typeface="楷体" panose="02010609060101010101" pitchFamily="49" charset="-122"/>
              </a:rPr>
              <a:t>社会化、法治化、智能化、专业化</a:t>
            </a:r>
            <a:r>
              <a:rPr lang="zh-CN" altLang="zh-CN" sz="2000" b="1" dirty="0">
                <a:latin typeface="楷体" panose="02010609060101010101" pitchFamily="49" charset="-122"/>
                <a:ea typeface="楷体" panose="02010609060101010101" pitchFamily="49" charset="-122"/>
              </a:rPr>
              <a:t>水平，推进社会治理精细化，打造</a:t>
            </a:r>
            <a:r>
              <a:rPr lang="zh-CN" altLang="zh-CN" sz="2000" b="1" dirty="0">
                <a:solidFill>
                  <a:schemeClr val="accent6">
                    <a:lumMod val="75000"/>
                  </a:schemeClr>
                </a:solidFill>
                <a:latin typeface="楷体" panose="02010609060101010101" pitchFamily="49" charset="-122"/>
                <a:ea typeface="楷体" panose="02010609060101010101" pitchFamily="49" charset="-122"/>
              </a:rPr>
              <a:t>共建共治共享</a:t>
            </a:r>
            <a:r>
              <a:rPr lang="zh-CN" altLang="zh-CN" sz="2000" b="1" dirty="0">
                <a:latin typeface="楷体" panose="02010609060101010101" pitchFamily="49" charset="-122"/>
                <a:ea typeface="楷体" panose="02010609060101010101" pitchFamily="49" charset="-122"/>
              </a:rPr>
              <a:t>的社会治理格局</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在发挥好政府治理作用的基础上，健全</a:t>
            </a:r>
            <a:r>
              <a:rPr lang="zh-CN" altLang="en-US" sz="2000" b="1" dirty="0">
                <a:solidFill>
                  <a:srgbClr val="0070C0"/>
                </a:solidFill>
                <a:latin typeface="楷体" panose="02010609060101010101" pitchFamily="49" charset="-122"/>
                <a:ea typeface="楷体" panose="02010609060101010101" pitchFamily="49" charset="-122"/>
              </a:rPr>
              <a:t>利益表达、利益协调、利益保护</a:t>
            </a:r>
            <a:r>
              <a:rPr lang="zh-CN" altLang="en-US" sz="2000" b="1" dirty="0">
                <a:latin typeface="楷体" panose="02010609060101010101" pitchFamily="49" charset="-122"/>
                <a:ea typeface="楷体" panose="02010609060101010101" pitchFamily="49" charset="-122"/>
              </a:rPr>
              <a:t>机制，引导群众</a:t>
            </a:r>
            <a:r>
              <a:rPr lang="zh-CN" altLang="en-US" sz="2000" b="1" dirty="0">
                <a:solidFill>
                  <a:schemeClr val="accent6">
                    <a:lumMod val="75000"/>
                  </a:schemeClr>
                </a:solidFill>
                <a:latin typeface="楷体" panose="02010609060101010101" pitchFamily="49" charset="-122"/>
                <a:ea typeface="楷体" panose="02010609060101010101" pitchFamily="49" charset="-122"/>
              </a:rPr>
              <a:t>依法行使权利、表达诉求、解决纠纷</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实现政府治理和社会调节、居民自治良性互动</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gn="just">
              <a:lnSpc>
                <a:spcPct val="150000"/>
              </a:lnSpc>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加强社会治理基础制度建设，建立国家人口基础信息库、统一社会信用代码制度和相关实名登记制度，完善社会信用体系。</a:t>
            </a:r>
            <a:endParaRPr lang="en-US" altLang="zh-CN" sz="2000" b="1" dirty="0">
              <a:latin typeface="楷体" panose="02010609060101010101" pitchFamily="49" charset="-122"/>
              <a:ea typeface="楷体" panose="02010609060101010101" pitchFamily="49" charset="-122"/>
            </a:endParaRPr>
          </a:p>
        </p:txBody>
      </p:sp>
      <p:pic>
        <p:nvPicPr>
          <p:cNvPr id="136196" name="Picture 4" descr="https://timgsa.baidu.com/timg?image&amp;quality=80&amp;size=b9999_10000&amp;sec=1524555660065&amp;di=5b72607d99779b66bf92b623f4a079f1&amp;imgtype=0&amp;src=http%3A%2F%2Fpaper.people.com.cn%2Frmrbhwb%2Fres%2F1%2F20170718%2F1500312180179_1.jpg"/>
          <p:cNvPicPr>
            <a:picLocks noChangeAspect="1" noChangeArrowheads="1"/>
          </p:cNvPicPr>
          <p:nvPr/>
        </p:nvPicPr>
        <p:blipFill>
          <a:blip r:embed="rId4" cstate="print"/>
          <a:srcRect/>
          <a:stretch>
            <a:fillRect/>
          </a:stretch>
        </p:blipFill>
        <p:spPr bwMode="auto">
          <a:xfrm>
            <a:off x="7168766" y="2029489"/>
            <a:ext cx="4464496" cy="3744416"/>
          </a:xfrm>
          <a:prstGeom prst="rect">
            <a:avLst/>
          </a:prstGeom>
          <a:noFill/>
        </p:spPr>
      </p:pic>
      <p:pic>
        <p:nvPicPr>
          <p:cNvPr id="9" name="Picture 2" descr="https://timgsa.baidu.com/timg?image&amp;quality=80&amp;size=b9999_10000&amp;sec=1524555589562&amp;di=fc51d67dc07e8f271156237cb93fedc5&amp;imgtype=0&amp;src=http%3A%2F%2Fwww.wondersgroup.com%2Fwp-content%2Fuploads%2F2011%2F01%2F%25E7%25A4%25BE%25E4%25BC%259A%25E7%25AE%25A1%25E7%2590%25862-500x310.png"/>
          <p:cNvPicPr>
            <a:picLocks noChangeAspect="1" noChangeArrowheads="1"/>
          </p:cNvPicPr>
          <p:nvPr/>
        </p:nvPicPr>
        <p:blipFill>
          <a:blip r:embed="rId5" cstate="print"/>
          <a:srcRect/>
          <a:stretch>
            <a:fillRect/>
          </a:stretch>
        </p:blipFill>
        <p:spPr bwMode="auto">
          <a:xfrm>
            <a:off x="7123636" y="1957481"/>
            <a:ext cx="4762500" cy="3816424"/>
          </a:xfrm>
          <a:prstGeom prst="rect">
            <a:avLst/>
          </a:prstGeom>
          <a:noFill/>
        </p:spPr>
      </p:pic>
    </p:spTree>
    <p:extLst>
      <p:ext uri="{BB962C8B-B14F-4D97-AF65-F5344CB8AC3E}">
        <p14:creationId xmlns:p14="http://schemas.microsoft.com/office/powerpoint/2010/main" xmlns="" val="6438421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6"/>
                                        </p:tgtEl>
                                        <p:attrNameLst>
                                          <p:attrName>style.visibility</p:attrName>
                                        </p:attrNameLst>
                                      </p:cBhvr>
                                      <p:to>
                                        <p:strVal val="visible"/>
                                      </p:to>
                                    </p:set>
                                    <p:anim calcmode="discrete" valueType="clr">
                                      <p:cBhvr override="childStyle">
                                        <p:cTn id="1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6"/>
                                        </p:tgtEl>
                                        <p:attrNameLst>
                                          <p:attrName>fillcolor</p:attrName>
                                        </p:attrNameLst>
                                      </p:cBhvr>
                                      <p:tavLst>
                                        <p:tav tm="0">
                                          <p:val>
                                            <p:clrVal>
                                              <a:schemeClr val="accent2"/>
                                            </p:clrVal>
                                          </p:val>
                                        </p:tav>
                                        <p:tav tm="50000">
                                          <p:val>
                                            <p:clrVal>
                                              <a:schemeClr val="hlink"/>
                                            </p:clrVal>
                                          </p:val>
                                        </p:tav>
                                      </p:tavLst>
                                    </p:anim>
                                    <p:set>
                                      <p:cBhvr>
                                        <p:cTn id="19" dur="80"/>
                                        <p:tgtEl>
                                          <p:spTgt spid="6"/>
                                        </p:tgtEl>
                                        <p:attrNameLst>
                                          <p:attrName>fill.type</p:attrName>
                                        </p:attrNameLst>
                                      </p:cBhvr>
                                      <p:to>
                                        <p:strVal val="solid"/>
                                      </p:to>
                                    </p:set>
                                  </p:childTnLst>
                                </p:cTn>
                              </p:par>
                            </p:childTnLst>
                          </p:cTn>
                        </p:par>
                        <p:par>
                          <p:cTn id="20" fill="hold">
                            <p:stCondLst>
                              <p:cond delay="10180"/>
                            </p:stCondLst>
                            <p:childTnLst>
                              <p:par>
                                <p:cTn id="21" presetID="23" presetClass="entr" presetSubtype="16" fill="hold" nodeType="afterEffect">
                                  <p:stCondLst>
                                    <p:cond delay="0"/>
                                  </p:stCondLst>
                                  <p:childTnLst>
                                    <p:set>
                                      <p:cBhvr>
                                        <p:cTn id="22" dur="1" fill="hold">
                                          <p:stCondLst>
                                            <p:cond delay="0"/>
                                          </p:stCondLst>
                                        </p:cTn>
                                        <p:tgtEl>
                                          <p:spTgt spid="136196"/>
                                        </p:tgtEl>
                                        <p:attrNameLst>
                                          <p:attrName>style.visibility</p:attrName>
                                        </p:attrNameLst>
                                      </p:cBhvr>
                                      <p:to>
                                        <p:strVal val="visible"/>
                                      </p:to>
                                    </p:set>
                                    <p:anim calcmode="lin" valueType="num">
                                      <p:cBhvr>
                                        <p:cTn id="23" dur="500" fill="hold"/>
                                        <p:tgtEl>
                                          <p:spTgt spid="136196"/>
                                        </p:tgtEl>
                                        <p:attrNameLst>
                                          <p:attrName>ppt_w</p:attrName>
                                        </p:attrNameLst>
                                      </p:cBhvr>
                                      <p:tavLst>
                                        <p:tav tm="0">
                                          <p:val>
                                            <p:fltVal val="0"/>
                                          </p:val>
                                        </p:tav>
                                        <p:tav tm="100000">
                                          <p:val>
                                            <p:strVal val="#ppt_w"/>
                                          </p:val>
                                        </p:tav>
                                      </p:tavLst>
                                    </p:anim>
                                    <p:anim calcmode="lin" valueType="num">
                                      <p:cBhvr>
                                        <p:cTn id="24" dur="500" fill="hold"/>
                                        <p:tgtEl>
                                          <p:spTgt spid="136196"/>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3619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2.</a:t>
            </a:r>
            <a:r>
              <a:rPr lang="zh-CN" altLang="en-US" sz="3000" dirty="0">
                <a:solidFill>
                  <a:schemeClr val="bg1"/>
                </a:solidFill>
              </a:rPr>
              <a:t>改进社会治理方式</a:t>
            </a:r>
          </a:p>
        </p:txBody>
      </p:sp>
      <p:grpSp>
        <p:nvGrpSpPr>
          <p:cNvPr id="9" name="Organization Chart 9"/>
          <p:cNvGrpSpPr/>
          <p:nvPr/>
        </p:nvGrpSpPr>
        <p:grpSpPr bwMode="auto">
          <a:xfrm>
            <a:off x="2495600" y="2420888"/>
            <a:ext cx="7156450" cy="3384550"/>
            <a:chOff x="1148" y="1305"/>
            <a:chExt cx="3888" cy="720"/>
          </a:xfrm>
        </p:grpSpPr>
        <p:sp>
          <p:nvSpPr>
            <p:cNvPr id="10" name="AutoShape 8"/>
            <p:cNvSpPr>
              <a:spLocks noChangeAspect="1" noChangeArrowheads="1" noTextEdit="1"/>
            </p:cNvSpPr>
            <p:nvPr/>
          </p:nvSpPr>
          <p:spPr bwMode="auto">
            <a:xfrm>
              <a:off x="1148" y="1305"/>
              <a:ext cx="3888" cy="720"/>
            </a:xfrm>
            <a:prstGeom prst="rect">
              <a:avLst/>
            </a:prstGeom>
            <a:noFill/>
            <a:ln w="9525">
              <a:noFill/>
              <a:miter lim="800000"/>
            </a:ln>
          </p:spPr>
          <p:txBody>
            <a:bodyPr/>
            <a:lstStyle/>
            <a:p>
              <a:endParaRPr lang="zh-CN" altLang="en-US"/>
            </a:p>
          </p:txBody>
        </p:sp>
        <p:cxnSp>
          <p:nvCxnSpPr>
            <p:cNvPr id="11" name="_s1028"/>
            <p:cNvCxnSpPr>
              <a:cxnSpLocks noChangeShapeType="1"/>
              <a:stCxn id="19" idx="0"/>
              <a:endCxn id="15" idx="2"/>
            </p:cNvCxnSpPr>
            <p:nvPr/>
          </p:nvCxnSpPr>
          <p:spPr bwMode="auto">
            <a:xfrm rot="5400000" flipH="1">
              <a:off x="3776" y="909"/>
              <a:ext cx="144" cy="1512"/>
            </a:xfrm>
            <a:prstGeom prst="bentConnector3">
              <a:avLst>
                <a:gd name="adj1" fmla="val 25352"/>
              </a:avLst>
            </a:prstGeom>
            <a:noFill/>
            <a:ln w="28575">
              <a:solidFill>
                <a:schemeClr val="tx1"/>
              </a:solidFill>
              <a:miter lim="800000"/>
            </a:ln>
          </p:spPr>
        </p:cxnSp>
        <p:cxnSp>
          <p:nvCxnSpPr>
            <p:cNvPr id="12" name="_s1029"/>
            <p:cNvCxnSpPr>
              <a:cxnSpLocks noChangeShapeType="1"/>
              <a:stCxn id="18" idx="0"/>
              <a:endCxn id="15" idx="2"/>
            </p:cNvCxnSpPr>
            <p:nvPr/>
          </p:nvCxnSpPr>
          <p:spPr bwMode="auto">
            <a:xfrm rot="5400000" flipH="1">
              <a:off x="3272" y="1413"/>
              <a:ext cx="144" cy="504"/>
            </a:xfrm>
            <a:prstGeom prst="bentConnector3">
              <a:avLst>
                <a:gd name="adj1" fmla="val 25352"/>
              </a:avLst>
            </a:prstGeom>
            <a:noFill/>
            <a:ln w="28575">
              <a:solidFill>
                <a:schemeClr val="tx1"/>
              </a:solidFill>
              <a:miter lim="800000"/>
            </a:ln>
          </p:spPr>
        </p:cxnSp>
        <p:cxnSp>
          <p:nvCxnSpPr>
            <p:cNvPr id="13" name="_s1030"/>
            <p:cNvCxnSpPr>
              <a:cxnSpLocks noChangeShapeType="1"/>
              <a:stCxn id="17" idx="0"/>
              <a:endCxn id="15" idx="2"/>
            </p:cNvCxnSpPr>
            <p:nvPr/>
          </p:nvCxnSpPr>
          <p:spPr bwMode="auto">
            <a:xfrm rot="-5400000">
              <a:off x="2768" y="1413"/>
              <a:ext cx="144" cy="504"/>
            </a:xfrm>
            <a:prstGeom prst="bentConnector3">
              <a:avLst>
                <a:gd name="adj1" fmla="val 25352"/>
              </a:avLst>
            </a:prstGeom>
            <a:noFill/>
            <a:ln w="28575">
              <a:solidFill>
                <a:schemeClr val="tx1"/>
              </a:solidFill>
              <a:miter lim="800000"/>
            </a:ln>
          </p:spPr>
        </p:cxnSp>
        <p:cxnSp>
          <p:nvCxnSpPr>
            <p:cNvPr id="14" name="_s1031"/>
            <p:cNvCxnSpPr>
              <a:cxnSpLocks noChangeShapeType="1"/>
              <a:stCxn id="16" idx="0"/>
              <a:endCxn id="15" idx="2"/>
            </p:cNvCxnSpPr>
            <p:nvPr/>
          </p:nvCxnSpPr>
          <p:spPr bwMode="auto">
            <a:xfrm rot="-5400000">
              <a:off x="2260" y="904"/>
              <a:ext cx="144" cy="1511"/>
            </a:xfrm>
            <a:prstGeom prst="bentConnector3">
              <a:avLst>
                <a:gd name="adj1" fmla="val 25352"/>
              </a:avLst>
            </a:prstGeom>
            <a:noFill/>
            <a:ln w="28575">
              <a:solidFill>
                <a:schemeClr val="tx1"/>
              </a:solidFill>
              <a:miter lim="800000"/>
            </a:ln>
          </p:spPr>
        </p:cxnSp>
        <p:sp>
          <p:nvSpPr>
            <p:cNvPr id="15" name="_s1032"/>
            <p:cNvSpPr>
              <a:spLocks noChangeArrowheads="1"/>
            </p:cNvSpPr>
            <p:nvPr/>
          </p:nvSpPr>
          <p:spPr bwMode="auto">
            <a:xfrm>
              <a:off x="2660" y="1305"/>
              <a:ext cx="864" cy="288"/>
            </a:xfrm>
            <a:prstGeom prst="roundRect">
              <a:avLst>
                <a:gd name="adj" fmla="val 16667"/>
              </a:avLst>
            </a:prstGeom>
            <a:solidFill>
              <a:srgbClr val="0000FF"/>
            </a:solidFill>
            <a:ln w="9525">
              <a:solidFill>
                <a:schemeClr val="tx1"/>
              </a:solidFill>
              <a:round/>
            </a:ln>
          </p:spPr>
          <p:txBody>
            <a:bodyPr wrap="none" lIns="0" tIns="0" rIns="0" bIns="0" anchor="ctr"/>
            <a:lstStyle/>
            <a:p>
              <a:pPr algn="ctr"/>
              <a:r>
                <a:rPr lang="zh-CN" altLang="en-US" sz="2700" b="1" dirty="0">
                  <a:solidFill>
                    <a:srgbClr val="FFFF00"/>
                  </a:solidFill>
                  <a:ea typeface="黑体" panose="02010609060101010101" pitchFamily="49" charset="-122"/>
                </a:rPr>
                <a:t>第一</a:t>
              </a:r>
            </a:p>
            <a:p>
              <a:pPr algn="ctr"/>
              <a:r>
                <a:rPr lang="zh-CN" altLang="en-US" sz="2700" b="1" dirty="0">
                  <a:solidFill>
                    <a:srgbClr val="FFFF00"/>
                  </a:solidFill>
                  <a:ea typeface="黑体" panose="02010609060101010101" pitchFamily="49" charset="-122"/>
                </a:rPr>
                <a:t>改进治</a:t>
              </a:r>
            </a:p>
            <a:p>
              <a:pPr algn="ctr"/>
              <a:r>
                <a:rPr lang="zh-CN" altLang="en-US" sz="2700" b="1" dirty="0">
                  <a:solidFill>
                    <a:srgbClr val="FFFF00"/>
                  </a:solidFill>
                  <a:ea typeface="黑体" panose="02010609060101010101" pitchFamily="49" charset="-122"/>
                </a:rPr>
                <a:t>理方式</a:t>
              </a:r>
            </a:p>
          </p:txBody>
        </p:sp>
        <p:sp>
          <p:nvSpPr>
            <p:cNvPr id="16" name="_s1033"/>
            <p:cNvSpPr>
              <a:spLocks noChangeArrowheads="1"/>
            </p:cNvSpPr>
            <p:nvPr/>
          </p:nvSpPr>
          <p:spPr bwMode="auto">
            <a:xfrm>
              <a:off x="1148" y="1737"/>
              <a:ext cx="864" cy="288"/>
            </a:xfrm>
            <a:prstGeom prst="roundRect">
              <a:avLst>
                <a:gd name="adj" fmla="val 16667"/>
              </a:avLst>
            </a:prstGeom>
            <a:solidFill>
              <a:srgbClr val="0000FF"/>
            </a:solidFill>
            <a:ln w="9525">
              <a:solidFill>
                <a:schemeClr val="tx1"/>
              </a:solidFill>
              <a:round/>
            </a:ln>
          </p:spPr>
          <p:txBody>
            <a:bodyPr wrap="none" lIns="0" tIns="0" rIns="0" bIns="0" anchor="ctr"/>
            <a:lstStyle/>
            <a:p>
              <a:pPr algn="ctr"/>
              <a:r>
                <a:rPr lang="zh-CN" altLang="en-US" sz="2700" b="1" dirty="0">
                  <a:solidFill>
                    <a:srgbClr val="FFFF00"/>
                  </a:solidFill>
                  <a:ea typeface="黑体" panose="02010609060101010101" pitchFamily="49" charset="-122"/>
                </a:rPr>
                <a:t>坚持</a:t>
              </a:r>
            </a:p>
            <a:p>
              <a:pPr algn="ctr"/>
              <a:r>
                <a:rPr lang="zh-CN" altLang="en-US" sz="2700" b="1" dirty="0">
                  <a:solidFill>
                    <a:srgbClr val="FFFF00"/>
                  </a:solidFill>
                  <a:ea typeface="黑体" panose="02010609060101010101" pitchFamily="49" charset="-122"/>
                </a:rPr>
                <a:t>系统</a:t>
              </a:r>
            </a:p>
            <a:p>
              <a:pPr algn="ctr"/>
              <a:r>
                <a:rPr lang="zh-CN" altLang="en-US" sz="2700" b="1" dirty="0">
                  <a:solidFill>
                    <a:srgbClr val="FFFF00"/>
                  </a:solidFill>
                  <a:ea typeface="黑体" panose="02010609060101010101" pitchFamily="49" charset="-122"/>
                </a:rPr>
                <a:t>治理</a:t>
              </a:r>
            </a:p>
          </p:txBody>
        </p:sp>
        <p:sp>
          <p:nvSpPr>
            <p:cNvPr id="17" name="_s1034"/>
            <p:cNvSpPr>
              <a:spLocks noChangeArrowheads="1"/>
            </p:cNvSpPr>
            <p:nvPr/>
          </p:nvSpPr>
          <p:spPr bwMode="auto">
            <a:xfrm>
              <a:off x="2156" y="1737"/>
              <a:ext cx="864" cy="288"/>
            </a:xfrm>
            <a:prstGeom prst="roundRect">
              <a:avLst>
                <a:gd name="adj" fmla="val 16667"/>
              </a:avLst>
            </a:prstGeom>
            <a:solidFill>
              <a:srgbClr val="0000FF"/>
            </a:solidFill>
            <a:ln w="9525">
              <a:solidFill>
                <a:schemeClr val="tx1"/>
              </a:solidFill>
              <a:round/>
            </a:ln>
          </p:spPr>
          <p:txBody>
            <a:bodyPr wrap="none" lIns="0" tIns="0" rIns="0" bIns="0" anchor="ctr"/>
            <a:lstStyle/>
            <a:p>
              <a:pPr algn="ctr"/>
              <a:r>
                <a:rPr lang="zh-CN" altLang="en-US" sz="2700" b="1">
                  <a:solidFill>
                    <a:srgbClr val="FFFF00"/>
                  </a:solidFill>
                  <a:ea typeface="黑体" panose="02010609060101010101" pitchFamily="49" charset="-122"/>
                </a:rPr>
                <a:t>坚持</a:t>
              </a:r>
            </a:p>
            <a:p>
              <a:pPr algn="ctr"/>
              <a:r>
                <a:rPr lang="zh-CN" altLang="en-US" sz="2700" b="1">
                  <a:solidFill>
                    <a:srgbClr val="FFFF00"/>
                  </a:solidFill>
                  <a:ea typeface="黑体" panose="02010609060101010101" pitchFamily="49" charset="-122"/>
                </a:rPr>
                <a:t>依法</a:t>
              </a:r>
            </a:p>
            <a:p>
              <a:pPr algn="ctr"/>
              <a:r>
                <a:rPr lang="zh-CN" altLang="en-US" sz="2700" b="1">
                  <a:solidFill>
                    <a:srgbClr val="FFFF00"/>
                  </a:solidFill>
                  <a:ea typeface="黑体" panose="02010609060101010101" pitchFamily="49" charset="-122"/>
                </a:rPr>
                <a:t>治理</a:t>
              </a:r>
            </a:p>
          </p:txBody>
        </p:sp>
        <p:sp>
          <p:nvSpPr>
            <p:cNvPr id="18" name="_s1035"/>
            <p:cNvSpPr>
              <a:spLocks noChangeArrowheads="1"/>
            </p:cNvSpPr>
            <p:nvPr/>
          </p:nvSpPr>
          <p:spPr bwMode="auto">
            <a:xfrm>
              <a:off x="3164" y="1737"/>
              <a:ext cx="864" cy="288"/>
            </a:xfrm>
            <a:prstGeom prst="roundRect">
              <a:avLst>
                <a:gd name="adj" fmla="val 16667"/>
              </a:avLst>
            </a:prstGeom>
            <a:solidFill>
              <a:srgbClr val="0000FF"/>
            </a:solidFill>
            <a:ln w="9525">
              <a:solidFill>
                <a:schemeClr val="tx1"/>
              </a:solidFill>
              <a:round/>
            </a:ln>
          </p:spPr>
          <p:txBody>
            <a:bodyPr wrap="none" lIns="0" tIns="0" rIns="0" bIns="0" anchor="ctr"/>
            <a:lstStyle/>
            <a:p>
              <a:pPr algn="ctr"/>
              <a:r>
                <a:rPr lang="zh-CN" altLang="en-US" sz="2700" b="1">
                  <a:solidFill>
                    <a:srgbClr val="FFFF00"/>
                  </a:solidFill>
                  <a:ea typeface="黑体" panose="02010609060101010101" pitchFamily="49" charset="-122"/>
                </a:rPr>
                <a:t>坚持</a:t>
              </a:r>
            </a:p>
            <a:p>
              <a:pPr algn="ctr"/>
              <a:r>
                <a:rPr lang="zh-CN" altLang="en-US" sz="2700" b="1">
                  <a:solidFill>
                    <a:srgbClr val="FFFF00"/>
                  </a:solidFill>
                  <a:ea typeface="黑体" panose="02010609060101010101" pitchFamily="49" charset="-122"/>
                </a:rPr>
                <a:t>综合</a:t>
              </a:r>
            </a:p>
            <a:p>
              <a:pPr algn="ctr"/>
              <a:r>
                <a:rPr lang="zh-CN" altLang="en-US" sz="2700" b="1">
                  <a:solidFill>
                    <a:srgbClr val="FFFF00"/>
                  </a:solidFill>
                  <a:ea typeface="黑体" panose="02010609060101010101" pitchFamily="49" charset="-122"/>
                </a:rPr>
                <a:t>治理</a:t>
              </a:r>
            </a:p>
          </p:txBody>
        </p:sp>
        <p:sp>
          <p:nvSpPr>
            <p:cNvPr id="19" name="_s1036"/>
            <p:cNvSpPr>
              <a:spLocks noChangeArrowheads="1"/>
            </p:cNvSpPr>
            <p:nvPr/>
          </p:nvSpPr>
          <p:spPr bwMode="auto">
            <a:xfrm>
              <a:off x="4172" y="1737"/>
              <a:ext cx="864" cy="288"/>
            </a:xfrm>
            <a:prstGeom prst="roundRect">
              <a:avLst>
                <a:gd name="adj" fmla="val 16667"/>
              </a:avLst>
            </a:prstGeom>
            <a:solidFill>
              <a:srgbClr val="0000FF"/>
            </a:solidFill>
            <a:ln w="9525">
              <a:solidFill>
                <a:schemeClr val="tx1"/>
              </a:solidFill>
              <a:round/>
            </a:ln>
          </p:spPr>
          <p:txBody>
            <a:bodyPr wrap="none" lIns="0" tIns="0" rIns="0" bIns="0" anchor="ctr"/>
            <a:lstStyle/>
            <a:p>
              <a:pPr algn="ctr"/>
              <a:r>
                <a:rPr lang="zh-CN" altLang="en-US" sz="2700" b="1">
                  <a:solidFill>
                    <a:srgbClr val="FFFF00"/>
                  </a:solidFill>
                  <a:ea typeface="黑体" panose="02010609060101010101" pitchFamily="49" charset="-122"/>
                </a:rPr>
                <a:t>坚持</a:t>
              </a:r>
            </a:p>
            <a:p>
              <a:pPr algn="ctr"/>
              <a:r>
                <a:rPr lang="zh-CN" altLang="en-US" sz="2700" b="1">
                  <a:solidFill>
                    <a:srgbClr val="FFFF00"/>
                  </a:solidFill>
                  <a:ea typeface="黑体" panose="02010609060101010101" pitchFamily="49" charset="-122"/>
                </a:rPr>
                <a:t>源头</a:t>
              </a:r>
            </a:p>
            <a:p>
              <a:pPr algn="ctr"/>
              <a:r>
                <a:rPr lang="zh-CN" altLang="en-US" sz="2700" b="1">
                  <a:solidFill>
                    <a:srgbClr val="FFFF00"/>
                  </a:solidFill>
                  <a:ea typeface="黑体" panose="02010609060101010101" pitchFamily="49" charset="-122"/>
                </a:rPr>
                <a:t>治理</a:t>
              </a:r>
            </a:p>
          </p:txBody>
        </p:sp>
      </p:grpSp>
    </p:spTree>
    <p:extLst>
      <p:ext uri="{BB962C8B-B14F-4D97-AF65-F5344CB8AC3E}">
        <p14:creationId xmlns:p14="http://schemas.microsoft.com/office/powerpoint/2010/main" xmlns="" val="27546123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灯片编号占位符 1"/>
          <p:cNvSpPr>
            <a:spLocks noGrp="1"/>
          </p:cNvSpPr>
          <p:nvPr>
            <p:ph type="sldNum" sz="quarter" idx="12"/>
          </p:nvPr>
        </p:nvSpPr>
        <p:spPr>
          <a:noFill/>
          <a:ln>
            <a:miter lim="800000"/>
            <a:headEnd/>
            <a:tailEnd/>
          </a:ln>
        </p:spPr>
        <p:txBody>
          <a:bodyPr/>
          <a:lstStyle/>
          <a:p>
            <a:pPr>
              <a:buFont typeface="Arial" charset="0"/>
              <a:buNone/>
            </a:pPr>
            <a:fld id="{A87E6915-5D89-42A5-8082-1C9BE5263988}" type="slidenum">
              <a:rPr lang="zh-CN" altLang="en-US" smtClean="0"/>
              <a:pPr>
                <a:buFont typeface="Arial" charset="0"/>
                <a:buNone/>
              </a:pPr>
              <a:t>92</a:t>
            </a:fld>
            <a:endParaRPr lang="en-US" altLang="zh-CN" sz="1799">
              <a:solidFill>
                <a:srgbClr val="000000"/>
              </a:solidFill>
              <a:ea typeface="宋体" pitchFamily="2" charset="-122"/>
            </a:endParaRPr>
          </a:p>
        </p:txBody>
      </p:sp>
      <p:sp>
        <p:nvSpPr>
          <p:cNvPr id="205826" name="Text Box 10"/>
          <p:cNvSpPr txBox="1">
            <a:spLocks noChangeArrowheads="1"/>
          </p:cNvSpPr>
          <p:nvPr/>
        </p:nvSpPr>
        <p:spPr bwMode="auto">
          <a:xfrm>
            <a:off x="1258173" y="2597499"/>
            <a:ext cx="10129204" cy="3778983"/>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dirty="0">
                <a:latin typeface="华文中宋"/>
                <a:ea typeface="华文中宋"/>
                <a:cs typeface="华文中宋"/>
              </a:rPr>
              <a:t>　 </a:t>
            </a:r>
            <a:r>
              <a:rPr lang="zh-CN" altLang="en-US" sz="2116" dirty="0">
                <a:latin typeface="华文新魏" pitchFamily="2" charset="-122"/>
                <a:ea typeface="华文新魏" pitchFamily="2" charset="-122"/>
              </a:rPr>
              <a:t>治理和管理一字之差，体现的是</a:t>
            </a:r>
            <a:r>
              <a:rPr lang="zh-CN" altLang="en-US" sz="2116" dirty="0">
                <a:solidFill>
                  <a:srgbClr val="C00000"/>
                </a:solidFill>
                <a:latin typeface="华文新魏" pitchFamily="2" charset="-122"/>
                <a:ea typeface="华文新魏" pitchFamily="2" charset="-122"/>
              </a:rPr>
              <a:t>系统治理、依法治理、源头治理、综合施策</a:t>
            </a:r>
            <a:r>
              <a:rPr lang="zh-CN" altLang="en-US" sz="2116" dirty="0">
                <a:latin typeface="华文新魏" pitchFamily="2" charset="-122"/>
                <a:ea typeface="华文新魏" pitchFamily="2" charset="-122"/>
              </a:rPr>
              <a:t>。  </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en-US" altLang="zh-CN" sz="2116" dirty="0">
                <a:solidFill>
                  <a:srgbClr val="C00000"/>
                </a:solidFill>
                <a:latin typeface="华文新魏" pitchFamily="2" charset="-122"/>
                <a:ea typeface="华文新魏" pitchFamily="2" charset="-122"/>
              </a:rPr>
              <a:t>   </a:t>
            </a:r>
            <a:r>
              <a:rPr lang="zh-CN" altLang="en-US" sz="2116" dirty="0">
                <a:solidFill>
                  <a:srgbClr val="C00000"/>
                </a:solidFill>
                <a:latin typeface="华文新魏" pitchFamily="2" charset="-122"/>
                <a:ea typeface="华文新魏" pitchFamily="2" charset="-122"/>
              </a:rPr>
              <a:t>坚持系统治理</a:t>
            </a:r>
            <a:r>
              <a:rPr lang="zh-CN" altLang="en-US" sz="2116" dirty="0">
                <a:latin typeface="华文新魏" pitchFamily="2" charset="-122"/>
                <a:ea typeface="华文新魏" pitchFamily="2" charset="-122"/>
              </a:rPr>
              <a:t>，加强党委领导，发挥政府主导作用，鼓励和支持社会各方面参与。</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zh-CN" altLang="en-US" sz="2116" dirty="0">
                <a:solidFill>
                  <a:srgbClr val="C00000"/>
                </a:solidFill>
                <a:latin typeface="华文新魏" pitchFamily="2" charset="-122"/>
                <a:ea typeface="华文新魏" pitchFamily="2" charset="-122"/>
              </a:rPr>
              <a:t>   坚持依法治理</a:t>
            </a:r>
            <a:r>
              <a:rPr lang="zh-CN" altLang="en-US" sz="2116" dirty="0">
                <a:latin typeface="华文新魏" pitchFamily="2" charset="-122"/>
                <a:ea typeface="华文新魏" pitchFamily="2" charset="-122"/>
              </a:rPr>
              <a:t>，加强法治保障，运用法治思维和法治方式化解社会矛盾。</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zh-CN" altLang="en-US" sz="2116" dirty="0">
                <a:solidFill>
                  <a:srgbClr val="C00000"/>
                </a:solidFill>
                <a:latin typeface="华文新魏" pitchFamily="2" charset="-122"/>
                <a:ea typeface="华文新魏" pitchFamily="2" charset="-122"/>
              </a:rPr>
              <a:t>   坚持源头治理</a:t>
            </a:r>
            <a:r>
              <a:rPr lang="zh-CN" altLang="en-US" sz="2116" dirty="0">
                <a:latin typeface="华文新魏" pitchFamily="2" charset="-122"/>
                <a:ea typeface="华文新魏" pitchFamily="2" charset="-122"/>
              </a:rPr>
              <a:t>，标本兼治、重在治本，以网格化管理、社会化服务为方向，健全基层综合服务管理平台，及时反映和协调人民群众各方面各层次利益诉求。</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en-US" altLang="zh-CN" sz="2116" dirty="0">
                <a:solidFill>
                  <a:srgbClr val="C00000"/>
                </a:solidFill>
                <a:latin typeface="华文新魏" pitchFamily="2" charset="-122"/>
                <a:ea typeface="华文新魏" pitchFamily="2" charset="-122"/>
              </a:rPr>
              <a:t>    </a:t>
            </a:r>
            <a:r>
              <a:rPr lang="zh-CN" altLang="en-US" sz="2116" dirty="0">
                <a:solidFill>
                  <a:srgbClr val="C00000"/>
                </a:solidFill>
                <a:latin typeface="华文新魏" pitchFamily="2" charset="-122"/>
                <a:ea typeface="华文新魏" pitchFamily="2" charset="-122"/>
              </a:rPr>
              <a:t>坚持综合治理，</a:t>
            </a:r>
            <a:r>
              <a:rPr lang="zh-CN" altLang="en-US" sz="2116" dirty="0">
                <a:latin typeface="华文新魏" pitchFamily="2" charset="-122"/>
                <a:ea typeface="华文新魏" pitchFamily="2" charset="-122"/>
              </a:rPr>
              <a:t>树立法治思维，强化道德约束，规范社会行为，调节利益关系，协调社会关系，解决社会问题，努力实现法安天下、德润人心。</a:t>
            </a:r>
          </a:p>
        </p:txBody>
      </p:sp>
      <p:sp>
        <p:nvSpPr>
          <p:cNvPr id="205827"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05828" name="Text Box 10"/>
          <p:cNvSpPr txBox="1">
            <a:spLocks noChangeArrowheads="1"/>
          </p:cNvSpPr>
          <p:nvPr/>
        </p:nvSpPr>
        <p:spPr bwMode="auto">
          <a:xfrm>
            <a:off x="886936" y="1209983"/>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（二）加强和创新社会治理</a:t>
            </a:r>
          </a:p>
        </p:txBody>
      </p:sp>
      <p:sp>
        <p:nvSpPr>
          <p:cNvPr id="205829" name="Rectangle 18"/>
          <p:cNvSpPr>
            <a:spLocks noChangeArrowheads="1"/>
          </p:cNvSpPr>
          <p:nvPr/>
        </p:nvSpPr>
        <p:spPr bwMode="auto">
          <a:xfrm>
            <a:off x="426671" y="2065751"/>
            <a:ext cx="6300936" cy="596510"/>
          </a:xfrm>
          <a:prstGeom prst="rect">
            <a:avLst/>
          </a:prstGeom>
          <a:noFill/>
          <a:ln w="9525">
            <a:noFill/>
            <a:miter lim="800000"/>
            <a:headEnd/>
            <a:tailEnd/>
          </a:ln>
        </p:spPr>
        <p:txBody>
          <a:bodyPr anchor="ctr" anchorCtr="1">
            <a:spAutoFit/>
          </a:bodyPr>
          <a:lstStyle/>
          <a:p>
            <a:pPr marL="362822" indent="-362822" eaLnBrk="0" hangingPunct="0">
              <a:lnSpc>
                <a:spcPct val="120000"/>
              </a:lnSpc>
              <a:spcBef>
                <a:spcPct val="20000"/>
              </a:spcBef>
            </a:pPr>
            <a:r>
              <a:rPr lang="en-US" altLang="zh-CN" sz="2963" b="1" dirty="0">
                <a:ea typeface="黑体" pitchFamily="2" charset="-122"/>
              </a:rPr>
              <a:t>2</a:t>
            </a:r>
            <a:r>
              <a:rPr lang="zh-CN" altLang="en-US" sz="2963" b="1" dirty="0">
                <a:ea typeface="黑体" pitchFamily="2" charset="-122"/>
              </a:rPr>
              <a:t>、改进社会治理方式</a:t>
            </a:r>
          </a:p>
        </p:txBody>
      </p:sp>
    </p:spTree>
    <p:extLst>
      <p:ext uri="{BB962C8B-B14F-4D97-AF65-F5344CB8AC3E}">
        <p14:creationId xmlns:p14="http://schemas.microsoft.com/office/powerpoint/2010/main" xmlns="" val="14837164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5301209"/>
            <a:ext cx="6744072" cy="1488167"/>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6021288"/>
            <a:ext cx="12192000" cy="827696"/>
          </a:xfrm>
          <a:prstGeom prst="rect">
            <a:avLst/>
          </a:prstGeom>
        </p:spPr>
      </p:pic>
      <p:sp>
        <p:nvSpPr>
          <p:cNvPr id="5" name="TextBox 9">
            <a:hlinkClick r:id="" action="ppaction://hlinkshowjump?jump=nextslide"/>
          </p:cNvPr>
          <p:cNvSpPr txBox="1"/>
          <p:nvPr/>
        </p:nvSpPr>
        <p:spPr>
          <a:xfrm>
            <a:off x="4403104" y="608988"/>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3.</a:t>
            </a:r>
            <a:r>
              <a:rPr lang="zh-CN" altLang="en-US" sz="3000" dirty="0">
                <a:solidFill>
                  <a:schemeClr val="bg1"/>
                </a:solidFill>
              </a:rPr>
              <a:t>加强预防化解社会矛盾机制</a:t>
            </a:r>
          </a:p>
        </p:txBody>
      </p:sp>
      <p:grpSp>
        <p:nvGrpSpPr>
          <p:cNvPr id="8" name="Group 8"/>
          <p:cNvGrpSpPr/>
          <p:nvPr/>
        </p:nvGrpSpPr>
        <p:grpSpPr bwMode="auto">
          <a:xfrm>
            <a:off x="4368006" y="1343967"/>
            <a:ext cx="6780213" cy="1257300"/>
            <a:chOff x="0" y="0"/>
            <a:chExt cx="4175" cy="600"/>
          </a:xfrm>
        </p:grpSpPr>
        <p:cxnSp>
          <p:nvCxnSpPr>
            <p:cNvPr id="9" name="_s31762"/>
            <p:cNvCxnSpPr>
              <a:cxnSpLocks noChangeShapeType="1"/>
            </p:cNvCxnSpPr>
            <p:nvPr/>
          </p:nvCxnSpPr>
          <p:spPr bwMode="auto">
            <a:xfrm rot="5400000" flipH="1">
              <a:off x="2812" y="-756"/>
              <a:ext cx="600" cy="2111"/>
            </a:xfrm>
            <a:prstGeom prst="bentConnector3">
              <a:avLst>
                <a:gd name="adj1" fmla="val 50000"/>
              </a:avLst>
            </a:prstGeom>
            <a:noFill/>
            <a:ln w="50800">
              <a:solidFill>
                <a:schemeClr val="tx1"/>
              </a:solidFill>
              <a:miter lim="800000"/>
            </a:ln>
          </p:spPr>
        </p:cxnSp>
        <p:cxnSp>
          <p:nvCxnSpPr>
            <p:cNvPr id="10" name="_s31759"/>
            <p:cNvCxnSpPr>
              <a:cxnSpLocks noChangeShapeType="1"/>
            </p:cNvCxnSpPr>
            <p:nvPr/>
          </p:nvCxnSpPr>
          <p:spPr bwMode="auto">
            <a:xfrm rot="5400000" flipH="1">
              <a:off x="2136" y="-72"/>
              <a:ext cx="600" cy="744"/>
            </a:xfrm>
            <a:prstGeom prst="bentConnector3">
              <a:avLst>
                <a:gd name="adj1" fmla="val 50000"/>
              </a:avLst>
            </a:prstGeom>
            <a:noFill/>
            <a:ln w="50800">
              <a:solidFill>
                <a:schemeClr val="tx1"/>
              </a:solidFill>
              <a:miter lim="800000"/>
            </a:ln>
          </p:spPr>
        </p:cxnSp>
        <p:cxnSp>
          <p:nvCxnSpPr>
            <p:cNvPr id="11" name="_s31758"/>
            <p:cNvCxnSpPr>
              <a:cxnSpLocks noChangeShapeType="1"/>
            </p:cNvCxnSpPr>
            <p:nvPr/>
          </p:nvCxnSpPr>
          <p:spPr bwMode="auto">
            <a:xfrm rot="-5400000">
              <a:off x="1416" y="-48"/>
              <a:ext cx="600" cy="696"/>
            </a:xfrm>
            <a:prstGeom prst="bentConnector3">
              <a:avLst>
                <a:gd name="adj1" fmla="val 50000"/>
              </a:avLst>
            </a:prstGeom>
            <a:noFill/>
            <a:ln w="50800">
              <a:solidFill>
                <a:schemeClr val="tx1"/>
              </a:solidFill>
              <a:miter lim="800000"/>
            </a:ln>
          </p:spPr>
        </p:cxnSp>
        <p:cxnSp>
          <p:nvCxnSpPr>
            <p:cNvPr id="12" name="_s31757"/>
            <p:cNvCxnSpPr>
              <a:cxnSpLocks noChangeShapeType="1"/>
            </p:cNvCxnSpPr>
            <p:nvPr/>
          </p:nvCxnSpPr>
          <p:spPr bwMode="auto">
            <a:xfrm rot="-5400000">
              <a:off x="732" y="-732"/>
              <a:ext cx="600" cy="2064"/>
            </a:xfrm>
            <a:prstGeom prst="bentConnector3">
              <a:avLst>
                <a:gd name="adj1" fmla="val 50000"/>
              </a:avLst>
            </a:prstGeom>
            <a:noFill/>
            <a:ln w="50800">
              <a:solidFill>
                <a:schemeClr val="tx1"/>
              </a:solidFill>
              <a:miter lim="800000"/>
            </a:ln>
          </p:spPr>
        </p:cxnSp>
      </p:grpSp>
      <p:sp>
        <p:nvSpPr>
          <p:cNvPr id="13" name="Rectangle 18"/>
          <p:cNvSpPr>
            <a:spLocks noChangeArrowheads="1"/>
          </p:cNvSpPr>
          <p:nvPr/>
        </p:nvSpPr>
        <p:spPr bwMode="auto">
          <a:xfrm>
            <a:off x="4098130" y="2650480"/>
            <a:ext cx="1530350" cy="449263"/>
          </a:xfrm>
          <a:prstGeom prst="rect">
            <a:avLst/>
          </a:prstGeom>
          <a:solidFill>
            <a:srgbClr val="0000FF"/>
          </a:solidFill>
          <a:ln w="25400">
            <a:solidFill>
              <a:srgbClr val="00FF00"/>
            </a:solidFill>
            <a:miter lim="800000"/>
          </a:ln>
          <a:effectLst/>
        </p:spPr>
        <p:txBody>
          <a:bodyPr anchor="ctr" anchorCtr="1"/>
          <a:lstStyle/>
          <a:p>
            <a:pPr algn="ctr">
              <a:buFontTx/>
              <a:buNone/>
              <a:defRPr/>
            </a:pPr>
            <a:r>
              <a:rPr lang="zh-CN" altLang="en-US" sz="2400" b="1" dirty="0">
                <a:solidFill>
                  <a:srgbClr val="FFFFFF"/>
                </a:solidFill>
                <a:effectLst>
                  <a:outerShdw blurRad="38100" dist="38100" dir="2700000" algn="tl">
                    <a:srgbClr val="000000"/>
                  </a:outerShdw>
                </a:effectLst>
                <a:latin typeface="Tahoma" panose="020B0604030504040204" pitchFamily="34" charset="0"/>
                <a:ea typeface="黑体" panose="02010609060101010101" pitchFamily="49" charset="-122"/>
              </a:rPr>
              <a:t>预警制度</a:t>
            </a:r>
          </a:p>
        </p:txBody>
      </p:sp>
      <p:sp>
        <p:nvSpPr>
          <p:cNvPr id="14" name="Rectangle 20"/>
          <p:cNvSpPr>
            <a:spLocks noChangeArrowheads="1"/>
          </p:cNvSpPr>
          <p:nvPr/>
        </p:nvSpPr>
        <p:spPr bwMode="auto">
          <a:xfrm>
            <a:off x="5942805" y="2650480"/>
            <a:ext cx="1665288" cy="449263"/>
          </a:xfrm>
          <a:prstGeom prst="rect">
            <a:avLst/>
          </a:prstGeom>
          <a:solidFill>
            <a:srgbClr val="0000FF"/>
          </a:solidFill>
          <a:ln w="25400">
            <a:solidFill>
              <a:srgbClr val="00FF00"/>
            </a:solidFill>
            <a:miter lim="800000"/>
          </a:ln>
          <a:effectLst/>
        </p:spPr>
        <p:txBody>
          <a:bodyPr anchor="ctr" anchorCtr="1"/>
          <a:lstStyle/>
          <a:p>
            <a:pPr algn="ctr">
              <a:buFontTx/>
              <a:buNone/>
              <a:defRPr/>
            </a:pPr>
            <a:r>
              <a:rPr lang="zh-CN" altLang="en-US" sz="2400" b="1">
                <a:solidFill>
                  <a:srgbClr val="FFFFFF"/>
                </a:solidFill>
                <a:effectLst>
                  <a:outerShdw blurRad="38100" dist="38100" dir="2700000" algn="tl">
                    <a:srgbClr val="000000"/>
                  </a:outerShdw>
                </a:effectLst>
                <a:latin typeface="Tahoma" panose="020B0604030504040204" pitchFamily="34" charset="0"/>
                <a:ea typeface="黑体" panose="02010609060101010101" pitchFamily="49" charset="-122"/>
              </a:rPr>
              <a:t>评估机制</a:t>
            </a:r>
          </a:p>
        </p:txBody>
      </p:sp>
      <p:sp>
        <p:nvSpPr>
          <p:cNvPr id="15" name="Rectangle 22"/>
          <p:cNvSpPr>
            <a:spLocks noChangeArrowheads="1"/>
          </p:cNvSpPr>
          <p:nvPr/>
        </p:nvSpPr>
        <p:spPr bwMode="auto">
          <a:xfrm>
            <a:off x="7677038" y="2674501"/>
            <a:ext cx="2192336" cy="461665"/>
          </a:xfrm>
          <a:prstGeom prst="rect">
            <a:avLst/>
          </a:prstGeom>
          <a:solidFill>
            <a:srgbClr val="0000FF"/>
          </a:solidFill>
          <a:ln w="25400">
            <a:solidFill>
              <a:srgbClr val="00FF00"/>
            </a:solidFill>
            <a:miter lim="800000"/>
          </a:ln>
          <a:effectLst/>
        </p:spPr>
        <p:txBody>
          <a:bodyPr wrap="square" anchor="ctr" anchorCtr="1">
            <a:spAutoFit/>
          </a:bodyPr>
          <a:lstStyle/>
          <a:p>
            <a:pPr algn="ctr">
              <a:buFontTx/>
              <a:buNone/>
              <a:defRPr/>
            </a:pPr>
            <a:r>
              <a:rPr lang="zh-CN" altLang="en-US" sz="2400" b="1" dirty="0">
                <a:solidFill>
                  <a:srgbClr val="FFFFFF"/>
                </a:solidFill>
                <a:effectLst>
                  <a:outerShdw blurRad="38100" dist="38100" dir="2700000" algn="tl">
                    <a:srgbClr val="000000"/>
                  </a:outerShdw>
                </a:effectLst>
                <a:latin typeface="Tahoma" panose="020B0604030504040204" pitchFamily="34" charset="0"/>
                <a:ea typeface="黑体" panose="02010609060101010101" pitchFamily="49" charset="-122"/>
              </a:rPr>
              <a:t>矛盾化解机制</a:t>
            </a:r>
          </a:p>
        </p:txBody>
      </p:sp>
      <p:sp>
        <p:nvSpPr>
          <p:cNvPr id="16" name="Rectangle 24"/>
          <p:cNvSpPr>
            <a:spLocks noChangeArrowheads="1"/>
          </p:cNvSpPr>
          <p:nvPr/>
        </p:nvSpPr>
        <p:spPr bwMode="auto">
          <a:xfrm>
            <a:off x="9994105" y="2654597"/>
            <a:ext cx="1574800" cy="461665"/>
          </a:xfrm>
          <a:prstGeom prst="rect">
            <a:avLst/>
          </a:prstGeom>
          <a:solidFill>
            <a:srgbClr val="0000FF"/>
          </a:solidFill>
          <a:ln w="25400">
            <a:solidFill>
              <a:srgbClr val="00FF00"/>
            </a:solidFill>
            <a:miter lim="800000"/>
          </a:ln>
          <a:effectLst/>
        </p:spPr>
        <p:txBody>
          <a:bodyPr anchor="ctr" anchorCtr="1">
            <a:spAutoFit/>
          </a:bodyPr>
          <a:lstStyle/>
          <a:p>
            <a:pPr algn="ctr">
              <a:buFontTx/>
              <a:buNone/>
              <a:defRPr/>
            </a:pPr>
            <a:r>
              <a:rPr lang="zh-CN" altLang="en-US" sz="2400" b="1" dirty="0">
                <a:solidFill>
                  <a:srgbClr val="FFFFFF"/>
                </a:solidFill>
                <a:effectLst>
                  <a:outerShdw blurRad="38100" dist="38100" dir="2700000" algn="tl">
                    <a:srgbClr val="000000"/>
                  </a:outerShdw>
                </a:effectLst>
                <a:latin typeface="Tahoma" panose="020B0604030504040204" pitchFamily="34" charset="0"/>
                <a:ea typeface="黑体" panose="02010609060101010101" pitchFamily="49" charset="-122"/>
              </a:rPr>
              <a:t>信访机制</a:t>
            </a:r>
          </a:p>
        </p:txBody>
      </p:sp>
      <p:cxnSp>
        <p:nvCxnSpPr>
          <p:cNvPr id="17" name="_s31764"/>
          <p:cNvCxnSpPr>
            <a:cxnSpLocks noChangeShapeType="1"/>
          </p:cNvCxnSpPr>
          <p:nvPr/>
        </p:nvCxnSpPr>
        <p:spPr bwMode="auto">
          <a:xfrm flipV="1">
            <a:off x="8855868" y="3183879"/>
            <a:ext cx="0" cy="395288"/>
          </a:xfrm>
          <a:prstGeom prst="straightConnector1">
            <a:avLst/>
          </a:prstGeom>
          <a:noFill/>
          <a:ln w="50800">
            <a:solidFill>
              <a:schemeClr val="tx1"/>
            </a:solidFill>
            <a:round/>
          </a:ln>
        </p:spPr>
      </p:cxnSp>
      <p:sp>
        <p:nvSpPr>
          <p:cNvPr id="18" name="Rectangle 26"/>
          <p:cNvSpPr>
            <a:spLocks noChangeArrowheads="1"/>
          </p:cNvSpPr>
          <p:nvPr/>
        </p:nvSpPr>
        <p:spPr bwMode="auto">
          <a:xfrm>
            <a:off x="4277518" y="3605510"/>
            <a:ext cx="6165850" cy="461665"/>
          </a:xfrm>
          <a:prstGeom prst="rect">
            <a:avLst/>
          </a:prstGeom>
          <a:solidFill>
            <a:srgbClr val="0000FF"/>
          </a:solidFill>
          <a:ln w="25400">
            <a:solidFill>
              <a:srgbClr val="00FF00"/>
            </a:solidFill>
            <a:miter lim="800000"/>
          </a:ln>
          <a:effectLst/>
        </p:spPr>
        <p:txBody>
          <a:bodyPr anchor="ctr" anchorCtr="1">
            <a:spAutoFit/>
          </a:bodyPr>
          <a:lstStyle/>
          <a:p>
            <a:pPr>
              <a:defRPr/>
            </a:pPr>
            <a:r>
              <a:rPr lang="zh-CN" altLang="en-US" sz="2400" b="1" dirty="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rPr>
              <a:t>人民调解、行政调解、司法调解</a:t>
            </a:r>
          </a:p>
        </p:txBody>
      </p:sp>
      <p:cxnSp>
        <p:nvCxnSpPr>
          <p:cNvPr id="19" name="_s31764"/>
          <p:cNvCxnSpPr>
            <a:cxnSpLocks noChangeShapeType="1"/>
          </p:cNvCxnSpPr>
          <p:nvPr/>
        </p:nvCxnSpPr>
        <p:spPr bwMode="auto">
          <a:xfrm flipH="1" flipV="1">
            <a:off x="11067255" y="3183879"/>
            <a:ext cx="6350" cy="1131888"/>
          </a:xfrm>
          <a:prstGeom prst="straightConnector1">
            <a:avLst/>
          </a:prstGeom>
          <a:noFill/>
          <a:ln w="50800">
            <a:solidFill>
              <a:schemeClr val="tx1"/>
            </a:solidFill>
            <a:round/>
          </a:ln>
        </p:spPr>
      </p:cxnSp>
      <p:sp>
        <p:nvSpPr>
          <p:cNvPr id="20" name="Rectangle 28"/>
          <p:cNvSpPr>
            <a:spLocks noChangeArrowheads="1"/>
          </p:cNvSpPr>
          <p:nvPr/>
        </p:nvSpPr>
        <p:spPr bwMode="auto">
          <a:xfrm>
            <a:off x="4098131" y="4370685"/>
            <a:ext cx="7561263" cy="461665"/>
          </a:xfrm>
          <a:prstGeom prst="rect">
            <a:avLst/>
          </a:prstGeom>
          <a:solidFill>
            <a:srgbClr val="0000FF"/>
          </a:solidFill>
          <a:ln w="25400">
            <a:solidFill>
              <a:srgbClr val="00FF00"/>
            </a:solidFill>
            <a:miter lim="800000"/>
          </a:ln>
          <a:effectLst/>
        </p:spPr>
        <p:txBody>
          <a:bodyPr anchor="ctr" anchorCtr="1">
            <a:spAutoFit/>
          </a:bodyPr>
          <a:lstStyle/>
          <a:p>
            <a:pPr>
              <a:buFontTx/>
              <a:buNone/>
              <a:defRPr/>
            </a:pPr>
            <a:r>
              <a:rPr lang="zh-CN" altLang="en-US" sz="2400" b="1">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rPr>
              <a:t>诉求表达、心理干预、矛盾调处、权益保障</a:t>
            </a:r>
            <a:endParaRPr lang="zh-CN" altLang="en-US" sz="2400" b="1" dirty="0">
              <a:solidFill>
                <a:srgbClr val="FFFFFF"/>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pic>
        <p:nvPicPr>
          <p:cNvPr id="21" name="Picture 22" descr="2">
            <a:extLst>
              <a:ext uri="{FF2B5EF4-FFF2-40B4-BE49-F238E27FC236}">
                <a16:creationId xmlns:a16="http://schemas.microsoft.com/office/drawing/2014/main" xmlns="" id="{36CA018E-553E-4759-83FF-12C1F72D3838}"/>
              </a:ext>
            </a:extLst>
          </p:cNvPr>
          <p:cNvPicPr>
            <a:picLocks noChangeAspect="1" noChangeArrowheads="1"/>
          </p:cNvPicPr>
          <p:nvPr/>
        </p:nvPicPr>
        <p:blipFill>
          <a:blip r:embed="rId4" cstate="print"/>
          <a:srcRect/>
          <a:stretch>
            <a:fillRect/>
          </a:stretch>
        </p:blipFill>
        <p:spPr bwMode="auto">
          <a:xfrm>
            <a:off x="133351" y="1403350"/>
            <a:ext cx="3922712" cy="2025650"/>
          </a:xfrm>
          <a:prstGeom prst="rect">
            <a:avLst/>
          </a:prstGeom>
          <a:noFill/>
          <a:ln w="9525">
            <a:noFill/>
            <a:miter lim="800000"/>
            <a:headEnd/>
            <a:tailEnd/>
          </a:ln>
        </p:spPr>
      </p:pic>
      <p:pic>
        <p:nvPicPr>
          <p:cNvPr id="22" name="Picture 23" descr="4">
            <a:extLst>
              <a:ext uri="{FF2B5EF4-FFF2-40B4-BE49-F238E27FC236}">
                <a16:creationId xmlns:a16="http://schemas.microsoft.com/office/drawing/2014/main" xmlns="" id="{69338B58-A574-40E6-B431-CB9DF1CAD7E9}"/>
              </a:ext>
            </a:extLst>
          </p:cNvPr>
          <p:cNvPicPr>
            <a:picLocks noChangeAspect="1" noChangeArrowheads="1"/>
          </p:cNvPicPr>
          <p:nvPr/>
        </p:nvPicPr>
        <p:blipFill>
          <a:blip r:embed="rId5" cstate="print"/>
          <a:srcRect/>
          <a:stretch>
            <a:fillRect/>
          </a:stretch>
        </p:blipFill>
        <p:spPr bwMode="auto">
          <a:xfrm>
            <a:off x="-3743" y="3881972"/>
            <a:ext cx="4192588" cy="2025650"/>
          </a:xfrm>
          <a:prstGeom prst="rect">
            <a:avLst/>
          </a:prstGeom>
          <a:noFill/>
          <a:ln w="9525">
            <a:noFill/>
            <a:miter lim="800000"/>
            <a:headEnd/>
            <a:tailEnd/>
          </a:ln>
        </p:spPr>
      </p:pic>
    </p:spTree>
    <p:extLst>
      <p:ext uri="{BB962C8B-B14F-4D97-AF65-F5344CB8AC3E}">
        <p14:creationId xmlns:p14="http://schemas.microsoft.com/office/powerpoint/2010/main" xmlns="" val="41415375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16" presetClass="entr" presetSubtype="37"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childTnLst>
                          </p:cTn>
                        </p:par>
                        <p:par>
                          <p:cTn id="18" fill="hold">
                            <p:stCondLst>
                              <p:cond delay="2000"/>
                            </p:stCondLst>
                            <p:childTnLst>
                              <p:par>
                                <p:cTn id="19" presetID="16" presetClass="entr" presetSubtype="37"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outVertical)">
                                      <p:cBhvr>
                                        <p:cTn id="21" dur="500"/>
                                        <p:tgtEl>
                                          <p:spTgt spid="14"/>
                                        </p:tgtEl>
                                      </p:cBhvr>
                                    </p:animEffect>
                                  </p:childTnLst>
                                </p:cTn>
                              </p:par>
                            </p:childTnLst>
                          </p:cTn>
                        </p:par>
                        <p:par>
                          <p:cTn id="22" fill="hold">
                            <p:stCondLst>
                              <p:cond delay="2500"/>
                            </p:stCondLst>
                            <p:childTnLst>
                              <p:par>
                                <p:cTn id="23" presetID="16" presetClass="entr" presetSubtype="37"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500"/>
                                        <p:tgtEl>
                                          <p:spTgt spid="15"/>
                                        </p:tgtEl>
                                      </p:cBhvr>
                                    </p:animEffect>
                                  </p:childTnLst>
                                </p:cTn>
                              </p:par>
                            </p:childTnLst>
                          </p:cTn>
                        </p:par>
                        <p:par>
                          <p:cTn id="26" fill="hold">
                            <p:stCondLst>
                              <p:cond delay="3000"/>
                            </p:stCondLst>
                            <p:childTnLst>
                              <p:par>
                                <p:cTn id="27" presetID="16" presetClass="entr" presetSubtype="37"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par>
                          <p:cTn id="34" fill="hold">
                            <p:stCondLst>
                              <p:cond delay="4000"/>
                            </p:stCondLst>
                            <p:childTnLst>
                              <p:par>
                                <p:cTn id="35" presetID="16" presetClass="entr" presetSubtype="37"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arn(outVertical)">
                                      <p:cBhvr>
                                        <p:cTn id="37" dur="500"/>
                                        <p:tgtEl>
                                          <p:spTgt spid="18"/>
                                        </p:tgtEl>
                                      </p:cBhvr>
                                    </p:animEffect>
                                  </p:childTnLst>
                                </p:cTn>
                              </p:par>
                            </p:childTnLst>
                          </p:cTn>
                        </p:par>
                        <p:par>
                          <p:cTn id="38" fill="hold">
                            <p:stCondLst>
                              <p:cond delay="4500"/>
                            </p:stCondLst>
                            <p:childTnLst>
                              <p:par>
                                <p:cTn id="39" presetID="22" presetClass="entr" presetSubtype="1"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par>
                          <p:cTn id="42" fill="hold">
                            <p:stCondLst>
                              <p:cond delay="5000"/>
                            </p:stCondLst>
                            <p:childTnLst>
                              <p:par>
                                <p:cTn id="43" presetID="16" presetClass="entr" presetSubtype="37"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outVertical)">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8" grpId="0" animBg="1"/>
      <p:bldP spid="2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灯片编号占位符 1"/>
          <p:cNvSpPr>
            <a:spLocks noGrp="1"/>
          </p:cNvSpPr>
          <p:nvPr>
            <p:ph type="sldNum" sz="quarter" idx="12"/>
          </p:nvPr>
        </p:nvSpPr>
        <p:spPr>
          <a:noFill/>
          <a:ln>
            <a:miter lim="800000"/>
            <a:headEnd/>
            <a:tailEnd/>
          </a:ln>
        </p:spPr>
        <p:txBody>
          <a:bodyPr/>
          <a:lstStyle/>
          <a:p>
            <a:pPr>
              <a:buFont typeface="Arial" charset="0"/>
              <a:buNone/>
            </a:pPr>
            <a:fld id="{4BA13CF2-62CF-4C6B-B9E9-124E76301C01}" type="slidenum">
              <a:rPr lang="zh-CN" altLang="en-US" smtClean="0"/>
              <a:pPr>
                <a:buFont typeface="Arial" charset="0"/>
                <a:buNone/>
              </a:pPr>
              <a:t>94</a:t>
            </a:fld>
            <a:endParaRPr lang="en-US" altLang="zh-CN" sz="1799">
              <a:solidFill>
                <a:srgbClr val="000000"/>
              </a:solidFill>
              <a:ea typeface="宋体" pitchFamily="2" charset="-122"/>
            </a:endParaRPr>
          </a:p>
        </p:txBody>
      </p:sp>
      <p:sp>
        <p:nvSpPr>
          <p:cNvPr id="206850" name="Text Box 10"/>
          <p:cNvSpPr txBox="1">
            <a:spLocks noChangeArrowheads="1"/>
          </p:cNvSpPr>
          <p:nvPr/>
        </p:nvSpPr>
        <p:spPr bwMode="auto">
          <a:xfrm>
            <a:off x="1258172" y="2597499"/>
            <a:ext cx="9902430" cy="403937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r>
              <a:rPr lang="zh-CN" altLang="en-US" sz="2116">
                <a:solidFill>
                  <a:srgbClr val="0000FF"/>
                </a:solidFill>
                <a:latin typeface="华文新魏" pitchFamily="2" charset="-122"/>
                <a:ea typeface="华文新魏" pitchFamily="2" charset="-122"/>
              </a:rPr>
              <a:t>正确处理人民内部矛盾特别是涉及广大人民群众切身利益的矛盾，是保持社会安定团结良好局面的关键</a:t>
            </a:r>
            <a:r>
              <a:rPr lang="zh-CN" altLang="en-US" sz="2116">
                <a:latin typeface="华文新魏" pitchFamily="2" charset="-122"/>
                <a:ea typeface="华文新魏" pitchFamily="2" charset="-122"/>
              </a:rPr>
              <a:t>。</a:t>
            </a:r>
            <a:r>
              <a:rPr lang="zh-CN" altLang="en-US" sz="2116">
                <a:solidFill>
                  <a:srgbClr val="C00000"/>
                </a:solidFill>
                <a:latin typeface="华文新魏" pitchFamily="2" charset="-122"/>
                <a:ea typeface="华文新魏" pitchFamily="2" charset="-122"/>
              </a:rPr>
              <a:t>完善社会矛盾排查预警机制</a:t>
            </a:r>
            <a:r>
              <a:rPr lang="zh-CN" altLang="en-US" sz="2116">
                <a:latin typeface="华文新魏" pitchFamily="2" charset="-122"/>
                <a:ea typeface="华文新魏" pitchFamily="2" charset="-122"/>
              </a:rPr>
              <a:t>，提高对各类社会矛盾的发现预警能力，及时排除、化解、处置各类矛盾风险。</a:t>
            </a:r>
            <a:r>
              <a:rPr lang="zh-CN" altLang="en-US" sz="2116">
                <a:solidFill>
                  <a:srgbClr val="C00000"/>
                </a:solidFill>
                <a:latin typeface="华文新魏" pitchFamily="2" charset="-122"/>
                <a:ea typeface="华文新魏" pitchFamily="2" charset="-122"/>
              </a:rPr>
              <a:t>健全重大决策社会稳定风险评估机制</a:t>
            </a:r>
            <a:r>
              <a:rPr lang="zh-CN" altLang="en-US" sz="2116">
                <a:latin typeface="华文新魏" pitchFamily="2" charset="-122"/>
                <a:ea typeface="华文新魏" pitchFamily="2" charset="-122"/>
              </a:rPr>
              <a:t>，对直接关系群众切身利益且涉及面广、容易引发社会稳定风险的重大决策事项，要将风险评估列为必经的前置程序和刚性门槛。</a:t>
            </a:r>
            <a:r>
              <a:rPr lang="zh-CN" altLang="en-US" sz="2116">
                <a:solidFill>
                  <a:srgbClr val="C00000"/>
                </a:solidFill>
                <a:latin typeface="华文新魏" pitchFamily="2" charset="-122"/>
                <a:ea typeface="华文新魏" pitchFamily="2" charset="-122"/>
              </a:rPr>
              <a:t>完善矛盾纠纷多元化解机制</a:t>
            </a:r>
            <a:r>
              <a:rPr lang="zh-CN" altLang="en-US" sz="2116">
                <a:latin typeface="华文新魏" pitchFamily="2" charset="-122"/>
                <a:ea typeface="华文新魏" pitchFamily="2" charset="-122"/>
              </a:rPr>
              <a:t>，积极推动人民调解、行政调解、司法调解联动工作体系形成。</a:t>
            </a:r>
            <a:r>
              <a:rPr lang="zh-CN" altLang="en-US" sz="2116">
                <a:solidFill>
                  <a:srgbClr val="C00000"/>
                </a:solidFill>
                <a:latin typeface="华文新魏" pitchFamily="2" charset="-122"/>
                <a:ea typeface="华文新魏" pitchFamily="2" charset="-122"/>
              </a:rPr>
              <a:t>改革信访工作制度</a:t>
            </a:r>
            <a:r>
              <a:rPr lang="zh-CN" altLang="en-US" sz="2116">
                <a:latin typeface="华文新魏" pitchFamily="2" charset="-122"/>
                <a:ea typeface="华文新魏" pitchFamily="2" charset="-122"/>
              </a:rPr>
              <a:t>，建立涉法涉诉信访依法终结制度。</a:t>
            </a: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06851"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06852" name="Text Box 10"/>
          <p:cNvSpPr txBox="1">
            <a:spLocks noChangeArrowheads="1"/>
          </p:cNvSpPr>
          <p:nvPr/>
        </p:nvSpPr>
        <p:spPr bwMode="auto">
          <a:xfrm>
            <a:off x="886936" y="1209983"/>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（二）加强和创新社会治理</a:t>
            </a:r>
          </a:p>
        </p:txBody>
      </p:sp>
      <p:sp>
        <p:nvSpPr>
          <p:cNvPr id="206853" name="Rectangle 18"/>
          <p:cNvSpPr>
            <a:spLocks noChangeArrowheads="1"/>
          </p:cNvSpPr>
          <p:nvPr/>
        </p:nvSpPr>
        <p:spPr bwMode="auto">
          <a:xfrm>
            <a:off x="880217" y="2092629"/>
            <a:ext cx="8012654" cy="596510"/>
          </a:xfrm>
          <a:prstGeom prst="rect">
            <a:avLst/>
          </a:prstGeom>
          <a:noFill/>
          <a:ln w="9525">
            <a:noFill/>
            <a:miter lim="800000"/>
            <a:headEnd/>
            <a:tailEnd/>
          </a:ln>
        </p:spPr>
        <p:txBody>
          <a:bodyPr anchor="ctr" anchorCtr="1">
            <a:spAutoFit/>
          </a:bodyPr>
          <a:lstStyle/>
          <a:p>
            <a:pPr marL="362822" indent="-362822" eaLnBrk="0" hangingPunct="0">
              <a:lnSpc>
                <a:spcPct val="120000"/>
              </a:lnSpc>
              <a:spcBef>
                <a:spcPct val="20000"/>
              </a:spcBef>
            </a:pPr>
            <a:r>
              <a:rPr lang="en-US" altLang="zh-CN" sz="2963" b="1" dirty="0">
                <a:ea typeface="黑体" pitchFamily="2" charset="-122"/>
              </a:rPr>
              <a:t>3</a:t>
            </a:r>
            <a:r>
              <a:rPr lang="zh-CN" altLang="en-US" sz="2963" b="1" dirty="0">
                <a:ea typeface="黑体" pitchFamily="2" charset="-122"/>
              </a:rPr>
              <a:t>、加强预防和化解社会矛盾机制建设</a:t>
            </a:r>
          </a:p>
        </p:txBody>
      </p:sp>
    </p:spTree>
    <p:extLst>
      <p:ext uri="{BB962C8B-B14F-4D97-AF65-F5344CB8AC3E}">
        <p14:creationId xmlns:p14="http://schemas.microsoft.com/office/powerpoint/2010/main" xmlns="" val="1727333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b="5502"/>
          <a:stretch>
            <a:fillRect/>
          </a:stretch>
        </p:blipFill>
        <p:spPr>
          <a:xfrm flipH="1">
            <a:off x="5447928" y="4940597"/>
            <a:ext cx="5220072" cy="1848779"/>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24000" y="5479098"/>
            <a:ext cx="9144000" cy="1369887"/>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4.</a:t>
            </a:r>
            <a:r>
              <a:rPr lang="zh-CN" altLang="en-US" sz="3000" dirty="0">
                <a:solidFill>
                  <a:schemeClr val="bg1"/>
                </a:solidFill>
              </a:rPr>
              <a:t>加强社会心理服务体系</a:t>
            </a:r>
          </a:p>
        </p:txBody>
      </p:sp>
      <p:pic>
        <p:nvPicPr>
          <p:cNvPr id="31746" name="Picture 2" descr="https://timgsa.baidu.com/timg?image&amp;quality=80&amp;size=b9999_10000&amp;sec=1524556435144&amp;di=41a9095cbec6dd61e606bf7abd36172b&amp;imgtype=0&amp;src=http%3A%2F%2Fm.hx5431.com%2Fuploads%2Fallimg%2F161005%2F1-1610050934333R.jpg"/>
          <p:cNvPicPr>
            <a:picLocks noChangeAspect="1" noChangeArrowheads="1"/>
          </p:cNvPicPr>
          <p:nvPr/>
        </p:nvPicPr>
        <p:blipFill>
          <a:blip r:embed="rId4" cstate="print"/>
          <a:srcRect/>
          <a:stretch>
            <a:fillRect/>
          </a:stretch>
        </p:blipFill>
        <p:spPr bwMode="auto">
          <a:xfrm>
            <a:off x="2351584" y="1916832"/>
            <a:ext cx="7632848" cy="3816424"/>
          </a:xfrm>
          <a:prstGeom prst="rect">
            <a:avLst/>
          </a:prstGeom>
          <a:noFill/>
        </p:spPr>
      </p:pic>
      <p:sp>
        <p:nvSpPr>
          <p:cNvPr id="10" name="矩形 9"/>
          <p:cNvSpPr/>
          <p:nvPr/>
        </p:nvSpPr>
        <p:spPr>
          <a:xfrm>
            <a:off x="6600057" y="3140969"/>
            <a:ext cx="1627369" cy="2246769"/>
          </a:xfrm>
          <a:prstGeom prst="rect">
            <a:avLst/>
          </a:prstGeom>
          <a:noFill/>
        </p:spPr>
        <p:txBody>
          <a:bodyPr wrap="none" lIns="91440" tIns="45720" rIns="91440" bIns="45720">
            <a:spAutoFit/>
          </a:bodyPr>
          <a:lstStyle/>
          <a:p>
            <a:pPr algn="ct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培育</a:t>
            </a:r>
            <a:endParaRPr lang="en-US" altLang="zh-C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endParaRPr>
          </a:p>
          <a:p>
            <a:pPr algn="ct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自尊自信</a:t>
            </a:r>
            <a:endParaRPr lang="en-US" altLang="zh-C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endParaRPr>
          </a:p>
          <a:p>
            <a:pPr algn="ct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理性平和</a:t>
            </a:r>
            <a:endParaRPr lang="en-US" altLang="zh-C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endParaRPr>
          </a:p>
          <a:p>
            <a:pPr algn="ct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积极向上</a:t>
            </a:r>
            <a:endParaRPr lang="en-US" altLang="zh-CN"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endParaRPr>
          </a:p>
          <a:p>
            <a:pPr algn="ctr"/>
            <a:r>
              <a:rPr lang="zh-CN" alt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楷体" panose="02010609060101010101" pitchFamily="49" charset="-122"/>
                <a:ea typeface="楷体" panose="02010609060101010101" pitchFamily="49" charset="-122"/>
              </a:rPr>
              <a:t>社会心态</a:t>
            </a:r>
          </a:p>
        </p:txBody>
      </p:sp>
    </p:spTree>
    <p:extLst>
      <p:ext uri="{BB962C8B-B14F-4D97-AF65-F5344CB8AC3E}">
        <p14:creationId xmlns:p14="http://schemas.microsoft.com/office/powerpoint/2010/main" xmlns="" val="22272467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31746"/>
                                        </p:tgtEl>
                                        <p:attrNameLst>
                                          <p:attrName>style.visibility</p:attrName>
                                        </p:attrNameLst>
                                      </p:cBhvr>
                                      <p:to>
                                        <p:strVal val="visible"/>
                                      </p:to>
                                    </p:set>
                                    <p:anim calcmode="lin" valueType="num">
                                      <p:cBhvr>
                                        <p:cTn id="13" dur="500" fill="hold"/>
                                        <p:tgtEl>
                                          <p:spTgt spid="31746"/>
                                        </p:tgtEl>
                                        <p:attrNameLst>
                                          <p:attrName>ppt_w</p:attrName>
                                        </p:attrNameLst>
                                      </p:cBhvr>
                                      <p:tavLst>
                                        <p:tav tm="0">
                                          <p:val>
                                            <p:fltVal val="0"/>
                                          </p:val>
                                        </p:tav>
                                        <p:tav tm="100000">
                                          <p:val>
                                            <p:strVal val="#ppt_w"/>
                                          </p:val>
                                        </p:tav>
                                      </p:tavLst>
                                    </p:anim>
                                    <p:anim calcmode="lin" valueType="num">
                                      <p:cBhvr>
                                        <p:cTn id="14" dur="500" fill="hold"/>
                                        <p:tgtEl>
                                          <p:spTgt spid="31746"/>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0"/>
                                        </p:tgtEl>
                                        <p:attrNameLst>
                                          <p:attrName>style.visibility</p:attrName>
                                        </p:attrNameLst>
                                      </p:cBhvr>
                                      <p:to>
                                        <p:strVal val="visible"/>
                                      </p:to>
                                    </p:set>
                                    <p:anim calcmode="discrete" valueType="clr">
                                      <p:cBhvr override="childStyle">
                                        <p:cTn id="18" dur="5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9" dur="500"/>
                                        <p:tgtEl>
                                          <p:spTgt spid="10"/>
                                        </p:tgtEl>
                                        <p:attrNameLst>
                                          <p:attrName>fillcolor</p:attrName>
                                        </p:attrNameLst>
                                      </p:cBhvr>
                                      <p:tavLst>
                                        <p:tav tm="0">
                                          <p:val>
                                            <p:clrVal>
                                              <a:schemeClr val="accent2"/>
                                            </p:clrVal>
                                          </p:val>
                                        </p:tav>
                                        <p:tav tm="50000">
                                          <p:val>
                                            <p:clrVal>
                                              <a:schemeClr val="hlink"/>
                                            </p:clrVal>
                                          </p:val>
                                        </p:tav>
                                      </p:tavLst>
                                    </p:anim>
                                    <p:set>
                                      <p:cBhvr>
                                        <p:cTn id="20" dur="50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灯片编号占位符 1"/>
          <p:cNvSpPr>
            <a:spLocks noGrp="1"/>
          </p:cNvSpPr>
          <p:nvPr>
            <p:ph type="sldNum" sz="quarter" idx="12"/>
          </p:nvPr>
        </p:nvSpPr>
        <p:spPr>
          <a:noFill/>
          <a:ln>
            <a:miter lim="800000"/>
            <a:headEnd/>
            <a:tailEnd/>
          </a:ln>
        </p:spPr>
        <p:txBody>
          <a:bodyPr/>
          <a:lstStyle/>
          <a:p>
            <a:pPr>
              <a:buFont typeface="Arial" charset="0"/>
              <a:buNone/>
            </a:pPr>
            <a:fld id="{B6CFCC9F-E8CB-423A-8554-0BFC35CD176C}" type="slidenum">
              <a:rPr lang="zh-CN" altLang="en-US" smtClean="0"/>
              <a:pPr>
                <a:buFont typeface="Arial" charset="0"/>
                <a:buNone/>
              </a:pPr>
              <a:t>96</a:t>
            </a:fld>
            <a:endParaRPr lang="en-US" altLang="zh-CN" sz="1799">
              <a:solidFill>
                <a:srgbClr val="000000"/>
              </a:solidFill>
              <a:ea typeface="宋体" pitchFamily="2" charset="-122"/>
            </a:endParaRPr>
          </a:p>
        </p:txBody>
      </p:sp>
      <p:sp>
        <p:nvSpPr>
          <p:cNvPr id="208898" name="Text Box 10"/>
          <p:cNvSpPr txBox="1">
            <a:spLocks noChangeArrowheads="1"/>
          </p:cNvSpPr>
          <p:nvPr/>
        </p:nvSpPr>
        <p:spPr bwMode="auto">
          <a:xfrm>
            <a:off x="1258172" y="2597499"/>
            <a:ext cx="9902430" cy="4169668"/>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dirty="0">
                <a:latin typeface="华文中宋"/>
                <a:ea typeface="华文中宋"/>
                <a:cs typeface="华文中宋"/>
              </a:rPr>
              <a:t>　 </a:t>
            </a:r>
            <a:r>
              <a:rPr lang="zh-CN" altLang="en-US" sz="2116" dirty="0">
                <a:solidFill>
                  <a:srgbClr val="0000FF"/>
                </a:solidFill>
                <a:latin typeface="华文新魏" pitchFamily="2" charset="-122"/>
                <a:ea typeface="华文新魏" pitchFamily="2" charset="-122"/>
              </a:rPr>
              <a:t>人是社会的主体。一个社会是否文明进步、安定和谐，很大程度上取决于公民的思想道德素质</a:t>
            </a:r>
            <a:r>
              <a:rPr lang="zh-CN" altLang="en-US" sz="2116" dirty="0">
                <a:latin typeface="华文新魏" pitchFamily="2" charset="-122"/>
                <a:ea typeface="华文新魏" pitchFamily="2" charset="-122"/>
              </a:rPr>
              <a:t>。</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en-US" altLang="zh-CN" sz="2116" dirty="0">
                <a:solidFill>
                  <a:srgbClr val="C00000"/>
                </a:solidFill>
                <a:latin typeface="华文新魏" pitchFamily="2" charset="-122"/>
                <a:ea typeface="华文新魏" pitchFamily="2" charset="-122"/>
              </a:rPr>
              <a:t>         </a:t>
            </a:r>
            <a:r>
              <a:rPr lang="zh-CN" altLang="en-US" sz="2116" dirty="0">
                <a:solidFill>
                  <a:srgbClr val="C00000"/>
                </a:solidFill>
                <a:latin typeface="华文新魏" pitchFamily="2" charset="-122"/>
                <a:ea typeface="华文新魏" pitchFamily="2" charset="-122"/>
              </a:rPr>
              <a:t>加强和改进思想政治工作</a:t>
            </a:r>
            <a:r>
              <a:rPr lang="zh-CN" altLang="en-US" sz="2116" dirty="0">
                <a:latin typeface="华文新魏" pitchFamily="2" charset="-122"/>
                <a:ea typeface="华文新魏" pitchFamily="2" charset="-122"/>
              </a:rPr>
              <a:t>，更加注重人文关怀和心理疏导，着力促进公民道德素质的提升。</a:t>
            </a:r>
            <a:r>
              <a:rPr lang="zh-CN" altLang="en-US" sz="2116" dirty="0">
                <a:solidFill>
                  <a:srgbClr val="C00000"/>
                </a:solidFill>
                <a:latin typeface="华文新魏" pitchFamily="2" charset="-122"/>
                <a:ea typeface="华文新魏" pitchFamily="2" charset="-122"/>
              </a:rPr>
              <a:t>推动全社会践行社会主义核心价值观</a:t>
            </a:r>
            <a:r>
              <a:rPr lang="zh-CN" altLang="en-US" sz="2116" dirty="0">
                <a:latin typeface="华文新魏" pitchFamily="2" charset="-122"/>
                <a:ea typeface="华文新魏" pitchFamily="2" charset="-122"/>
              </a:rPr>
              <a:t>，培育知荣辱、讲正气、作奉献、促和谐的良好风尚。</a:t>
            </a:r>
            <a:r>
              <a:rPr lang="zh-CN" altLang="en-US" sz="2116" dirty="0">
                <a:solidFill>
                  <a:srgbClr val="C00000"/>
                </a:solidFill>
                <a:latin typeface="华文新魏" pitchFamily="2" charset="-122"/>
                <a:ea typeface="华文新魏" pitchFamily="2" charset="-122"/>
              </a:rPr>
              <a:t>完善惩恶扬善机制</a:t>
            </a:r>
            <a:r>
              <a:rPr lang="zh-CN" altLang="en-US" sz="2116" dirty="0">
                <a:latin typeface="华文新魏" pitchFamily="2" charset="-122"/>
                <a:ea typeface="华文新魏" pitchFamily="2" charset="-122"/>
              </a:rPr>
              <a:t>，培育风清气正的社会氛围。</a:t>
            </a:r>
            <a:r>
              <a:rPr lang="zh-CN" altLang="en-US" sz="2116" dirty="0">
                <a:solidFill>
                  <a:srgbClr val="C00000"/>
                </a:solidFill>
                <a:latin typeface="华文新魏" pitchFamily="2" charset="-122"/>
                <a:ea typeface="华文新魏" pitchFamily="2" charset="-122"/>
              </a:rPr>
              <a:t>加强教育、心理等手段的综合运用</a:t>
            </a:r>
            <a:r>
              <a:rPr lang="zh-CN" altLang="en-US" sz="2116" dirty="0">
                <a:latin typeface="华文新魏" pitchFamily="2" charset="-122"/>
                <a:ea typeface="华文新魏" pitchFamily="2" charset="-122"/>
              </a:rPr>
              <a:t>，培育自尊自信、理性平和、积极向上的社会心态。</a:t>
            </a:r>
          </a:p>
          <a:p>
            <a:pPr eaLnBrk="0" hangingPunct="0">
              <a:lnSpc>
                <a:spcPct val="140000"/>
              </a:lnSpc>
              <a:spcBef>
                <a:spcPct val="20000"/>
              </a:spcBef>
            </a:pPr>
            <a:endParaRPr lang="zh-CN" altLang="en-US" sz="2116" dirty="0">
              <a:latin typeface="华文新魏" pitchFamily="2" charset="-122"/>
              <a:ea typeface="华文新魏" pitchFamily="2" charset="-122"/>
            </a:endParaRPr>
          </a:p>
          <a:p>
            <a:pPr eaLnBrk="0" hangingPunct="0">
              <a:lnSpc>
                <a:spcPct val="140000"/>
              </a:lnSpc>
              <a:spcBef>
                <a:spcPct val="20000"/>
              </a:spcBef>
            </a:pPr>
            <a:endParaRPr lang="zh-CN" altLang="en-US" sz="2116" dirty="0">
              <a:latin typeface="华文新魏" pitchFamily="2" charset="-122"/>
              <a:ea typeface="华文新魏" pitchFamily="2" charset="-122"/>
            </a:endParaRPr>
          </a:p>
        </p:txBody>
      </p:sp>
      <p:sp>
        <p:nvSpPr>
          <p:cNvPr id="5"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08900" name="Text Box 10"/>
          <p:cNvSpPr txBox="1">
            <a:spLocks noChangeArrowheads="1"/>
          </p:cNvSpPr>
          <p:nvPr/>
        </p:nvSpPr>
        <p:spPr bwMode="auto">
          <a:xfrm>
            <a:off x="886936" y="1209983"/>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（二）加强和创新社会治理</a:t>
            </a:r>
          </a:p>
        </p:txBody>
      </p:sp>
      <p:sp>
        <p:nvSpPr>
          <p:cNvPr id="208901" name="Rectangle 18"/>
          <p:cNvSpPr>
            <a:spLocks noChangeArrowheads="1"/>
          </p:cNvSpPr>
          <p:nvPr/>
        </p:nvSpPr>
        <p:spPr bwMode="auto">
          <a:xfrm>
            <a:off x="1" y="2065751"/>
            <a:ext cx="8012654" cy="596510"/>
          </a:xfrm>
          <a:prstGeom prst="rect">
            <a:avLst/>
          </a:prstGeom>
          <a:noFill/>
          <a:ln w="9525">
            <a:noFill/>
            <a:miter lim="800000"/>
            <a:headEnd/>
            <a:tailEnd/>
          </a:ln>
        </p:spPr>
        <p:txBody>
          <a:bodyPr anchor="ctr" anchorCtr="1">
            <a:spAutoFit/>
          </a:bodyPr>
          <a:lstStyle/>
          <a:p>
            <a:pPr marL="362822" indent="-362822" eaLnBrk="0" hangingPunct="0">
              <a:lnSpc>
                <a:spcPct val="120000"/>
              </a:lnSpc>
              <a:spcBef>
                <a:spcPct val="20000"/>
              </a:spcBef>
            </a:pPr>
            <a:r>
              <a:rPr lang="en-US" altLang="zh-CN" sz="2963" b="1" dirty="0">
                <a:ea typeface="黑体" pitchFamily="2" charset="-122"/>
              </a:rPr>
              <a:t>4</a:t>
            </a:r>
            <a:r>
              <a:rPr lang="zh-CN" altLang="en-US" sz="2963" b="1" dirty="0">
                <a:ea typeface="黑体" pitchFamily="2" charset="-122"/>
              </a:rPr>
              <a:t>、加强社会心理服务体系建设</a:t>
            </a:r>
          </a:p>
        </p:txBody>
      </p:sp>
    </p:spTree>
    <p:extLst>
      <p:ext uri="{BB962C8B-B14F-4D97-AF65-F5344CB8AC3E}">
        <p14:creationId xmlns:p14="http://schemas.microsoft.com/office/powerpoint/2010/main" xmlns="" val="97199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24000" y="5479098"/>
            <a:ext cx="9144000" cy="1369887"/>
          </a:xfrm>
          <a:prstGeom prst="rect">
            <a:avLst/>
          </a:prstGeom>
        </p:spPr>
      </p:pic>
      <p:sp>
        <p:nvSpPr>
          <p:cNvPr id="5" name="TextBox 9">
            <a:hlinkClick r:id="" action="ppaction://hlinkshowjump?jump=nextslide"/>
          </p:cNvPr>
          <p:cNvSpPr txBox="1"/>
          <p:nvPr/>
        </p:nvSpPr>
        <p:spPr>
          <a:xfrm>
            <a:off x="2711624" y="1028734"/>
            <a:ext cx="5616624" cy="620783"/>
          </a:xfrm>
          <a:prstGeom prst="roundRect">
            <a:avLst/>
          </a:prstGeom>
          <a:solidFill>
            <a:schemeClr val="accent2"/>
          </a:solidFill>
        </p:spPr>
        <p:txBody>
          <a:bodyPr wrap="square" lIns="98466" tIns="49233" rIns="98466" bIns="49233">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algn="l" fontAlgn="auto">
              <a:spcBef>
                <a:spcPts val="0"/>
              </a:spcBef>
              <a:spcAft>
                <a:spcPts val="0"/>
              </a:spcAft>
              <a:defRPr/>
            </a:pPr>
            <a:r>
              <a:rPr lang="en-US" altLang="zh-CN" sz="3000" dirty="0">
                <a:solidFill>
                  <a:schemeClr val="bg1"/>
                </a:solidFill>
              </a:rPr>
              <a:t>5.</a:t>
            </a:r>
            <a:r>
              <a:rPr lang="zh-CN" altLang="en-US" sz="3000" dirty="0">
                <a:solidFill>
                  <a:schemeClr val="bg1"/>
                </a:solidFill>
              </a:rPr>
              <a:t>加强社区治理体系建设</a:t>
            </a:r>
          </a:p>
        </p:txBody>
      </p:sp>
      <p:pic>
        <p:nvPicPr>
          <p:cNvPr id="30722" name="Picture 2" descr="https://timgsa.baidu.com/timg?image&amp;quality=80&amp;size=b9999_10000&amp;sec=1524557045530&amp;di=e494ce948f0c3064ef16e490fa0c4663&amp;imgtype=0&amp;src=http%3A%2F%2Fupload.news.cecb2b.com%2F2015%2F1203%2F1449127298558.jpg"/>
          <p:cNvPicPr>
            <a:picLocks noChangeAspect="1" noChangeArrowheads="1"/>
          </p:cNvPicPr>
          <p:nvPr/>
        </p:nvPicPr>
        <p:blipFill>
          <a:blip r:embed="rId3" cstate="print"/>
          <a:srcRect/>
          <a:stretch>
            <a:fillRect/>
          </a:stretch>
        </p:blipFill>
        <p:spPr bwMode="auto">
          <a:xfrm>
            <a:off x="2063552" y="1916832"/>
            <a:ext cx="7920880" cy="4176464"/>
          </a:xfrm>
          <a:prstGeom prst="rect">
            <a:avLst/>
          </a:prstGeom>
          <a:noFill/>
        </p:spPr>
      </p:pic>
      <p:pic>
        <p:nvPicPr>
          <p:cNvPr id="20" name="图片 3"/>
          <p:cNvPicPr>
            <a:picLocks noChangeAspect="1" noChangeArrowheads="1"/>
          </p:cNvPicPr>
          <p:nvPr/>
        </p:nvPicPr>
        <p:blipFill>
          <a:blip r:embed="rId4" cstate="print"/>
          <a:srcRect/>
          <a:stretch>
            <a:fillRect/>
          </a:stretch>
        </p:blipFill>
        <p:spPr bwMode="auto">
          <a:xfrm>
            <a:off x="1524000" y="1844824"/>
            <a:ext cx="9144000" cy="5211762"/>
          </a:xfrm>
          <a:prstGeom prst="rect">
            <a:avLst/>
          </a:prstGeom>
          <a:ln>
            <a:noFill/>
          </a:ln>
          <a:effectLst>
            <a:softEdge rad="112500"/>
          </a:effectLst>
        </p:spPr>
      </p:pic>
    </p:spTree>
    <p:extLst>
      <p:ext uri="{BB962C8B-B14F-4D97-AF65-F5344CB8AC3E}">
        <p14:creationId xmlns:p14="http://schemas.microsoft.com/office/powerpoint/2010/main" xmlns="" val="22018101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0722"/>
                                        </p:tgtEl>
                                        <p:attrNameLst>
                                          <p:attrName>style.visibility</p:attrName>
                                        </p:attrNameLst>
                                      </p:cBhvr>
                                      <p:to>
                                        <p:strVal val="visible"/>
                                      </p:to>
                                    </p:set>
                                    <p:animEffect transition="in" filter="fade">
                                      <p:cBhvr>
                                        <p:cTn id="13" dur="1000"/>
                                        <p:tgtEl>
                                          <p:spTgt spid="30722"/>
                                        </p:tgtEl>
                                      </p:cBhvr>
                                    </p:animEffect>
                                    <p:anim calcmode="lin" valueType="num">
                                      <p:cBhvr>
                                        <p:cTn id="14" dur="1000" fill="hold"/>
                                        <p:tgtEl>
                                          <p:spTgt spid="30722"/>
                                        </p:tgtEl>
                                        <p:attrNameLst>
                                          <p:attrName>ppt_x</p:attrName>
                                        </p:attrNameLst>
                                      </p:cBhvr>
                                      <p:tavLst>
                                        <p:tav tm="0">
                                          <p:val>
                                            <p:strVal val="#ppt_x"/>
                                          </p:val>
                                        </p:tav>
                                        <p:tav tm="100000">
                                          <p:val>
                                            <p:strVal val="#ppt_x"/>
                                          </p:val>
                                        </p:tav>
                                      </p:tavLst>
                                    </p:anim>
                                    <p:anim calcmode="lin" valueType="num">
                                      <p:cBhvr>
                                        <p:cTn id="15" dur="1000" fill="hold"/>
                                        <p:tgtEl>
                                          <p:spTgt spid="307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灯片编号占位符 1"/>
          <p:cNvSpPr>
            <a:spLocks noGrp="1"/>
          </p:cNvSpPr>
          <p:nvPr>
            <p:ph type="sldNum" sz="quarter" idx="12"/>
          </p:nvPr>
        </p:nvSpPr>
        <p:spPr>
          <a:noFill/>
          <a:ln>
            <a:miter lim="800000"/>
            <a:headEnd/>
            <a:tailEnd/>
          </a:ln>
        </p:spPr>
        <p:txBody>
          <a:bodyPr/>
          <a:lstStyle/>
          <a:p>
            <a:pPr>
              <a:buFont typeface="Arial" charset="0"/>
              <a:buNone/>
            </a:pPr>
            <a:fld id="{801330C8-BBCB-4A81-981D-A0FFFA37EEFE}" type="slidenum">
              <a:rPr lang="zh-CN" altLang="en-US" smtClean="0"/>
              <a:pPr>
                <a:buFont typeface="Arial" charset="0"/>
                <a:buNone/>
              </a:pPr>
              <a:t>98</a:t>
            </a:fld>
            <a:endParaRPr lang="en-US" altLang="zh-CN" sz="1799">
              <a:solidFill>
                <a:srgbClr val="000000"/>
              </a:solidFill>
              <a:ea typeface="宋体" pitchFamily="2" charset="-122"/>
            </a:endParaRPr>
          </a:p>
        </p:txBody>
      </p:sp>
      <p:sp>
        <p:nvSpPr>
          <p:cNvPr id="209922" name="Text Box 10"/>
          <p:cNvSpPr txBox="1">
            <a:spLocks noChangeArrowheads="1"/>
          </p:cNvSpPr>
          <p:nvPr/>
        </p:nvSpPr>
        <p:spPr bwMode="auto">
          <a:xfrm>
            <a:off x="1069194" y="1905087"/>
            <a:ext cx="10658341" cy="4234814"/>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dirty="0">
                <a:latin typeface="华文中宋"/>
                <a:ea typeface="华文中宋"/>
                <a:cs typeface="华文中宋"/>
              </a:rPr>
              <a:t>　 </a:t>
            </a:r>
            <a:r>
              <a:rPr lang="zh-CN" altLang="en-US" sz="2116" dirty="0">
                <a:solidFill>
                  <a:srgbClr val="0000FF"/>
                </a:solidFill>
                <a:latin typeface="华文新魏" pitchFamily="2" charset="-122"/>
                <a:ea typeface="华文新魏" pitchFamily="2" charset="-122"/>
              </a:rPr>
              <a:t>基础不牢，地动山摇。社区是党和政府联系、服务居民群众的“最后一公里”，社会治理的重心要向基层下移落到城乡社区</a:t>
            </a:r>
            <a:r>
              <a:rPr lang="zh-CN" altLang="en-US" sz="2116" dirty="0">
                <a:latin typeface="华文新魏" pitchFamily="2" charset="-122"/>
                <a:ea typeface="华文新魏" pitchFamily="2" charset="-122"/>
              </a:rPr>
              <a:t>。</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zh-CN" altLang="en-US" sz="2116" dirty="0">
                <a:latin typeface="华文新魏" pitchFamily="2" charset="-122"/>
                <a:ea typeface="华文新魏" pitchFamily="2" charset="-122"/>
              </a:rPr>
              <a:t>         社区服务和管理能力越强，社会治理的基础就越实。要尽可能把资源、服务、管理放到社区，使社区有职有权有物，更好为群众提供精准高效的服务和管理。</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zh-CN" altLang="en-US" sz="2116" dirty="0">
                <a:solidFill>
                  <a:srgbClr val="C00000"/>
                </a:solidFill>
                <a:latin typeface="华文新魏" pitchFamily="2" charset="-122"/>
                <a:ea typeface="华文新魏" pitchFamily="2" charset="-122"/>
              </a:rPr>
              <a:t>要加强城市常态化管理</a:t>
            </a:r>
            <a:r>
              <a:rPr lang="zh-CN" altLang="en-US" sz="2116" dirty="0">
                <a:latin typeface="华文新魏" pitchFamily="2" charset="-122"/>
                <a:ea typeface="华文新魏" pitchFamily="2" charset="-122"/>
              </a:rPr>
              <a:t>，聚焦群众反映强烈的突出问题，狠抓城市管理顽症治理。</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zh-CN" altLang="en-US" sz="2116" dirty="0">
                <a:solidFill>
                  <a:srgbClr val="C00000"/>
                </a:solidFill>
                <a:latin typeface="华文新魏" pitchFamily="2" charset="-122"/>
                <a:ea typeface="华文新魏" pitchFamily="2" charset="-122"/>
              </a:rPr>
              <a:t>要加强人口服务管理</a:t>
            </a:r>
            <a:r>
              <a:rPr lang="zh-CN" altLang="en-US" sz="2116" dirty="0">
                <a:latin typeface="华文新魏" pitchFamily="2" charset="-122"/>
                <a:ea typeface="华文新魏" pitchFamily="2" charset="-122"/>
              </a:rPr>
              <a:t>，更多运用市场化、法治化手段，促进人口有序流动，控制人口总量，优化人口结构。</a:t>
            </a:r>
            <a:endParaRPr lang="en-US" altLang="zh-CN" sz="2116" dirty="0">
              <a:latin typeface="华文新魏" pitchFamily="2" charset="-122"/>
              <a:ea typeface="华文新魏" pitchFamily="2" charset="-122"/>
            </a:endParaRPr>
          </a:p>
          <a:p>
            <a:pPr eaLnBrk="0" hangingPunct="0">
              <a:lnSpc>
                <a:spcPct val="140000"/>
              </a:lnSpc>
              <a:spcBef>
                <a:spcPct val="20000"/>
              </a:spcBef>
            </a:pPr>
            <a:r>
              <a:rPr lang="zh-CN" altLang="en-US" sz="2116" dirty="0">
                <a:solidFill>
                  <a:srgbClr val="C00000"/>
                </a:solidFill>
                <a:latin typeface="华文新魏" pitchFamily="2" charset="-122"/>
                <a:ea typeface="华文新魏" pitchFamily="2" charset="-122"/>
              </a:rPr>
              <a:t>加强创新农村社会治理</a:t>
            </a:r>
            <a:r>
              <a:rPr lang="zh-CN" altLang="en-US" sz="2116" dirty="0">
                <a:latin typeface="华文新魏" pitchFamily="2" charset="-122"/>
                <a:ea typeface="华文新魏" pitchFamily="2" charset="-122"/>
              </a:rPr>
              <a:t>，重视化解农村社会矛盾。</a:t>
            </a:r>
          </a:p>
        </p:txBody>
      </p:sp>
      <p:sp>
        <p:nvSpPr>
          <p:cNvPr id="209923" name="Text Box 10"/>
          <p:cNvSpPr txBox="1">
            <a:spLocks noChangeArrowheads="1"/>
          </p:cNvSpPr>
          <p:nvPr/>
        </p:nvSpPr>
        <p:spPr bwMode="auto">
          <a:xfrm>
            <a:off x="6398365" y="1236860"/>
            <a:ext cx="5140193" cy="1304396"/>
          </a:xfrm>
          <a:prstGeom prst="rect">
            <a:avLst/>
          </a:prstGeom>
          <a:noFill/>
          <a:ln w="9525">
            <a:noFill/>
            <a:miter lim="800000"/>
            <a:headEnd/>
            <a:tailEnd/>
          </a:ln>
        </p:spPr>
        <p:txBody>
          <a:bodyPr>
            <a:spAutoFit/>
          </a:bodyPr>
          <a:lstStyle/>
          <a:p>
            <a:pPr eaLnBrk="0" hangingPunct="0">
              <a:lnSpc>
                <a:spcPct val="140000"/>
              </a:lnSpc>
              <a:spcBef>
                <a:spcPct val="20000"/>
              </a:spcBef>
            </a:pPr>
            <a:r>
              <a:rPr lang="zh-CN" altLang="en-US" sz="3386" b="1">
                <a:latin typeface="华文中宋"/>
                <a:ea typeface="华文中宋"/>
                <a:cs typeface="华文中宋"/>
              </a:rPr>
              <a:t>　　</a:t>
            </a:r>
            <a:endParaRPr lang="zh-CN" altLang="en-US" sz="2116">
              <a:latin typeface="华文新魏" pitchFamily="2" charset="-122"/>
              <a:ea typeface="华文新魏" pitchFamily="2" charset="-122"/>
            </a:endParaRPr>
          </a:p>
          <a:p>
            <a:pPr eaLnBrk="0" hangingPunct="0">
              <a:lnSpc>
                <a:spcPct val="140000"/>
              </a:lnSpc>
              <a:spcBef>
                <a:spcPct val="20000"/>
              </a:spcBef>
            </a:pPr>
            <a:endParaRPr lang="zh-CN" altLang="en-US" sz="2116">
              <a:latin typeface="华文新魏" pitchFamily="2" charset="-122"/>
              <a:ea typeface="华文新魏" pitchFamily="2" charset="-122"/>
            </a:endParaRPr>
          </a:p>
        </p:txBody>
      </p:sp>
      <p:sp>
        <p:nvSpPr>
          <p:cNvPr id="209924" name="Text Box 10"/>
          <p:cNvSpPr txBox="1">
            <a:spLocks noChangeArrowheads="1"/>
          </p:cNvSpPr>
          <p:nvPr/>
        </p:nvSpPr>
        <p:spPr bwMode="auto">
          <a:xfrm>
            <a:off x="1091031" y="139792"/>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（二）加强和创新社会治理</a:t>
            </a:r>
          </a:p>
        </p:txBody>
      </p:sp>
      <p:sp>
        <p:nvSpPr>
          <p:cNvPr id="209925" name="Rectangle 18"/>
          <p:cNvSpPr>
            <a:spLocks noChangeArrowheads="1"/>
          </p:cNvSpPr>
          <p:nvPr/>
        </p:nvSpPr>
        <p:spPr bwMode="auto">
          <a:xfrm>
            <a:off x="132081" y="1192803"/>
            <a:ext cx="8012654" cy="596510"/>
          </a:xfrm>
          <a:prstGeom prst="rect">
            <a:avLst/>
          </a:prstGeom>
          <a:noFill/>
          <a:ln w="9525">
            <a:noFill/>
            <a:miter lim="800000"/>
            <a:headEnd/>
            <a:tailEnd/>
          </a:ln>
        </p:spPr>
        <p:txBody>
          <a:bodyPr anchor="ctr" anchorCtr="1">
            <a:spAutoFit/>
          </a:bodyPr>
          <a:lstStyle/>
          <a:p>
            <a:pPr marL="362822" indent="-362822" eaLnBrk="0" hangingPunct="0">
              <a:lnSpc>
                <a:spcPct val="120000"/>
              </a:lnSpc>
              <a:spcBef>
                <a:spcPct val="20000"/>
              </a:spcBef>
            </a:pPr>
            <a:r>
              <a:rPr lang="en-US" altLang="zh-CN" sz="2963" b="1" dirty="0">
                <a:ea typeface="黑体" pitchFamily="2" charset="-122"/>
              </a:rPr>
              <a:t>5</a:t>
            </a:r>
            <a:r>
              <a:rPr lang="zh-CN" altLang="en-US" sz="2963" b="1" dirty="0">
                <a:ea typeface="黑体" pitchFamily="2" charset="-122"/>
              </a:rPr>
              <a:t>、加强社区治理体系建设</a:t>
            </a:r>
          </a:p>
        </p:txBody>
      </p:sp>
      <p:pic>
        <p:nvPicPr>
          <p:cNvPr id="209926" name="Picture 23" descr="t0194a4a70b652a1695"/>
          <p:cNvPicPr>
            <a:picLocks noChangeAspect="1" noChangeArrowheads="1"/>
          </p:cNvPicPr>
          <p:nvPr/>
        </p:nvPicPr>
        <p:blipFill>
          <a:blip r:embed="rId2" cstate="print"/>
          <a:srcRect/>
          <a:stretch>
            <a:fillRect/>
          </a:stretch>
        </p:blipFill>
        <p:spPr bwMode="auto">
          <a:xfrm>
            <a:off x="7936596" y="68475"/>
            <a:ext cx="2948051" cy="1528619"/>
          </a:xfrm>
          <a:prstGeom prst="rect">
            <a:avLst/>
          </a:prstGeom>
          <a:noFill/>
          <a:ln w="9525">
            <a:noFill/>
            <a:miter lim="800000"/>
            <a:headEnd/>
            <a:tailEnd/>
          </a:ln>
        </p:spPr>
      </p:pic>
    </p:spTree>
    <p:extLst>
      <p:ext uri="{BB962C8B-B14F-4D97-AF65-F5344CB8AC3E}">
        <p14:creationId xmlns:p14="http://schemas.microsoft.com/office/powerpoint/2010/main" xmlns="" val="442239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D6CDA3BB-ED48-4F52-B461-773AA6A195D0}" type="datetime1">
              <a:rPr lang="en-US" altLang="zh-CN"/>
              <a:pPr>
                <a:defRPr/>
              </a:pPr>
              <a:t>6/23/2020</a:t>
            </a:fld>
            <a:endParaRPr lang="en-US" altLang="zh-CN" sz="1905">
              <a:solidFill>
                <a:schemeClr val="tx1"/>
              </a:solidFill>
              <a:ea typeface="宋体" panose="02010600030101010101" pitchFamily="2" charset="-122"/>
            </a:endParaRPr>
          </a:p>
        </p:txBody>
      </p:sp>
      <p:sp>
        <p:nvSpPr>
          <p:cNvPr id="210946" name="AutoShape 2"/>
          <p:cNvSpPr>
            <a:spLocks noChangeArrowheads="1"/>
          </p:cNvSpPr>
          <p:nvPr/>
        </p:nvSpPr>
        <p:spPr bwMode="auto">
          <a:xfrm>
            <a:off x="2240856" y="3731366"/>
            <a:ext cx="9524475" cy="2570096"/>
          </a:xfrm>
          <a:prstGeom prst="cloudCallout">
            <a:avLst>
              <a:gd name="adj1" fmla="val -36866"/>
              <a:gd name="adj2" fmla="val -87218"/>
            </a:avLst>
          </a:prstGeom>
          <a:solidFill>
            <a:srgbClr val="FFFF99"/>
          </a:solidFill>
          <a:ln w="9525">
            <a:solidFill>
              <a:schemeClr val="tx1"/>
            </a:solidFill>
            <a:round/>
            <a:headEnd/>
            <a:tailEnd/>
          </a:ln>
        </p:spPr>
        <p:txBody>
          <a:bodyPr/>
          <a:lstStyle/>
          <a:p>
            <a:pPr>
              <a:spcBef>
                <a:spcPct val="20000"/>
              </a:spcBef>
              <a:buFontTx/>
              <a:buChar char="•"/>
            </a:pPr>
            <a:r>
              <a:rPr lang="zh-CN" altLang="en-US" sz="3386" b="1">
                <a:solidFill>
                  <a:srgbClr val="0000FF"/>
                </a:solidFill>
                <a:ea typeface="黑体" pitchFamily="2" charset="-122"/>
              </a:rPr>
              <a:t>总体国家安全观的内涵？</a:t>
            </a:r>
            <a:endParaRPr lang="en-US" altLang="zh-CN" sz="3386" b="1">
              <a:solidFill>
                <a:srgbClr val="0000FF"/>
              </a:solidFill>
              <a:ea typeface="黑体" pitchFamily="2" charset="-122"/>
            </a:endParaRPr>
          </a:p>
          <a:p>
            <a:pPr>
              <a:spcBef>
                <a:spcPct val="20000"/>
              </a:spcBef>
              <a:buFontTx/>
              <a:buChar char="•"/>
            </a:pPr>
            <a:r>
              <a:rPr lang="zh-CN" altLang="en-US" sz="3386" b="1">
                <a:solidFill>
                  <a:srgbClr val="0000FF"/>
                </a:solidFill>
                <a:ea typeface="黑体" pitchFamily="2" charset="-122"/>
              </a:rPr>
              <a:t>完善总体国家安全的制度体系？</a:t>
            </a:r>
          </a:p>
          <a:p>
            <a:pPr algn="ctr"/>
            <a:endParaRPr lang="en-US" altLang="zh-CN" sz="3386"/>
          </a:p>
        </p:txBody>
      </p:sp>
      <p:pic>
        <p:nvPicPr>
          <p:cNvPr id="210947" name="Picture 3" descr="4253086898098777468"/>
          <p:cNvPicPr>
            <a:picLocks noChangeAspect="1" noChangeArrowheads="1"/>
          </p:cNvPicPr>
          <p:nvPr/>
        </p:nvPicPr>
        <p:blipFill>
          <a:blip r:embed="rId2" cstate="print"/>
          <a:srcRect/>
          <a:stretch>
            <a:fillRect/>
          </a:stretch>
        </p:blipFill>
        <p:spPr bwMode="auto">
          <a:xfrm>
            <a:off x="426671" y="2143953"/>
            <a:ext cx="3074037" cy="2057757"/>
          </a:xfrm>
          <a:prstGeom prst="rect">
            <a:avLst/>
          </a:prstGeom>
          <a:noFill/>
          <a:ln w="9525">
            <a:noFill/>
            <a:miter lim="800000"/>
            <a:headEnd/>
            <a:tailEnd/>
          </a:ln>
        </p:spPr>
      </p:pic>
      <p:sp>
        <p:nvSpPr>
          <p:cNvPr id="210949" name="Text Box 10"/>
          <p:cNvSpPr txBox="1">
            <a:spLocks noChangeArrowheads="1"/>
          </p:cNvSpPr>
          <p:nvPr/>
        </p:nvSpPr>
        <p:spPr bwMode="auto">
          <a:xfrm>
            <a:off x="886936" y="1209983"/>
            <a:ext cx="10009938" cy="712631"/>
          </a:xfrm>
          <a:prstGeom prst="rect">
            <a:avLst/>
          </a:prstGeom>
          <a:noFill/>
          <a:ln w="9525">
            <a:noFill/>
            <a:miter lim="800000"/>
            <a:headEnd/>
            <a:tailEnd/>
          </a:ln>
        </p:spPr>
        <p:txBody>
          <a:bodyPr>
            <a:spAutoFit/>
          </a:bodyPr>
          <a:lstStyle/>
          <a:p>
            <a:pPr algn="just">
              <a:lnSpc>
                <a:spcPct val="140000"/>
              </a:lnSpc>
              <a:spcBef>
                <a:spcPct val="50000"/>
              </a:spcBef>
            </a:pPr>
            <a:r>
              <a:rPr lang="zh-CN" altLang="en-US" sz="3386" b="1" dirty="0">
                <a:solidFill>
                  <a:srgbClr val="CC0000"/>
                </a:solidFill>
                <a:latin typeface="黑体" pitchFamily="2" charset="-122"/>
                <a:ea typeface="黑体" pitchFamily="2" charset="-122"/>
              </a:rPr>
              <a:t>（三）坚持总体国家安全观</a:t>
            </a:r>
          </a:p>
        </p:txBody>
      </p:sp>
    </p:spTree>
    <p:extLst>
      <p:ext uri="{BB962C8B-B14F-4D97-AF65-F5344CB8AC3E}">
        <p14:creationId xmlns:p14="http://schemas.microsoft.com/office/powerpoint/2010/main" xmlns="" val="40091670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1754</TotalTime>
  <Words>5834</Words>
  <Application>Microsoft Office PowerPoint</Application>
  <PresentationFormat>自定义</PresentationFormat>
  <Paragraphs>574</Paragraphs>
  <Slides>119</Slides>
  <Notes>1</Notes>
  <HiddenSlides>1</HiddenSlides>
  <MMClips>0</MMClips>
  <ScaleCrop>false</ScaleCrop>
  <HeadingPairs>
    <vt:vector size="4" baseType="variant">
      <vt:variant>
        <vt:lpstr>主题</vt:lpstr>
      </vt:variant>
      <vt:variant>
        <vt:i4>1</vt:i4>
      </vt:variant>
      <vt:variant>
        <vt:lpstr>幻灯片标题</vt:lpstr>
      </vt:variant>
      <vt:variant>
        <vt:i4>119</vt:i4>
      </vt:variant>
    </vt:vector>
  </HeadingPairs>
  <TitlesOfParts>
    <vt:vector size="120" baseType="lpstr">
      <vt:lpstr>Office 主题​​</vt:lpstr>
      <vt:lpstr>幻灯片 1</vt:lpstr>
      <vt:lpstr>幻灯片 2</vt:lpstr>
      <vt:lpstr>幻灯片 3</vt:lpstr>
      <vt:lpstr>幻灯片 4</vt:lpstr>
      <vt:lpstr>幻灯片 5</vt:lpstr>
      <vt:lpstr>幻灯片 6</vt:lpstr>
      <vt:lpstr>幻灯片 7</vt:lpstr>
      <vt:lpstr>幻灯片 8</vt:lpstr>
      <vt:lpstr>“民生问题”</vt:lpstr>
      <vt:lpstr>住房问题</vt:lpstr>
      <vt:lpstr>幻灯片 11</vt:lpstr>
      <vt:lpstr>幻灯片 12</vt:lpstr>
      <vt:lpstr>民生的质量提升期（民生建设新的发展方位）</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戴维斯J型曲线</vt:lpstr>
      <vt:lpstr>4.民生建设的指导思想和基本理念 人民对美好生活的向往就是我们的奋斗目标</vt:lpstr>
      <vt:lpstr>党的十八届五中全会</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  存量改革：民生建设进入突破利益固化阶段</vt:lpstr>
      <vt:lpstr>幻灯片 73</vt:lpstr>
      <vt:lpstr>幻灯片 74</vt:lpstr>
      <vt:lpstr>幻灯片 75</vt:lpstr>
      <vt:lpstr>垃圾围城：风险转嫁机制</vt:lpstr>
      <vt:lpstr>幻灯片 77</vt:lpstr>
      <vt:lpstr>幻灯片 78</vt:lpstr>
      <vt:lpstr>幻灯片 79</vt:lpstr>
      <vt:lpstr>幻灯片 80</vt:lpstr>
      <vt:lpstr>幻灯片 81</vt:lpstr>
      <vt:lpstr>幻灯片 82</vt:lpstr>
      <vt:lpstr>幻灯片 83</vt:lpstr>
      <vt:lpstr>汕头14.9.26民众打砸市委大院事件：恶性联动事件</vt:lpstr>
      <vt:lpstr>幻灯片 85</vt:lpstr>
      <vt:lpstr>（2）以社会合作意识增进人民团结</vt:lpstr>
      <vt:lpstr>幻灯片 87</vt:lpstr>
      <vt:lpstr>问题四</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philosophy 2008</dc:creator>
  <cp:lastModifiedBy>lenovo</cp:lastModifiedBy>
  <cp:revision>34</cp:revision>
  <dcterms:created xsi:type="dcterms:W3CDTF">2018-06-12T04:37:54Z</dcterms:created>
  <dcterms:modified xsi:type="dcterms:W3CDTF">2020-06-23T11:40:55Z</dcterms:modified>
</cp:coreProperties>
</file>